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>
      <p:cViewPr varScale="1">
        <p:scale>
          <a:sx n="107" d="100"/>
          <a:sy n="107" d="100"/>
        </p:scale>
        <p:origin x="1696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HelveticaNeueLT Std"/>
                <a:cs typeface="HelveticaNeueLT Std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HelveticaNeueLT Std"/>
                <a:cs typeface="HelveticaNeueLT Std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HelveticaNeueLT Std"/>
                <a:cs typeface="HelveticaNeueLT Std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HelveticaNeueLT Std"/>
                <a:cs typeface="HelveticaNeueLT Std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HelveticaNeueLT Std"/>
                <a:cs typeface="HelveticaNeueLT Std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34670" y="7134567"/>
            <a:ext cx="91440" cy="279400"/>
          </a:xfrm>
          <a:custGeom>
            <a:avLst/>
            <a:gdLst/>
            <a:ahLst/>
            <a:cxnLst/>
            <a:rect l="l" t="t" r="r" b="b"/>
            <a:pathLst>
              <a:path w="91439" h="279400">
                <a:moveTo>
                  <a:pt x="91186" y="0"/>
                </a:moveTo>
                <a:lnTo>
                  <a:pt x="0" y="0"/>
                </a:lnTo>
                <a:lnTo>
                  <a:pt x="0" y="278993"/>
                </a:lnTo>
                <a:lnTo>
                  <a:pt x="91186" y="278993"/>
                </a:lnTo>
                <a:lnTo>
                  <a:pt x="9118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94576" y="7134580"/>
            <a:ext cx="838835" cy="279400"/>
          </a:xfrm>
          <a:custGeom>
            <a:avLst/>
            <a:gdLst/>
            <a:ahLst/>
            <a:cxnLst/>
            <a:rect l="l" t="t" r="r" b="b"/>
            <a:pathLst>
              <a:path w="838835" h="279400">
                <a:moveTo>
                  <a:pt x="310578" y="126631"/>
                </a:moveTo>
                <a:lnTo>
                  <a:pt x="302564" y="85915"/>
                </a:lnTo>
                <a:lnTo>
                  <a:pt x="277380" y="58648"/>
                </a:lnTo>
                <a:lnTo>
                  <a:pt x="233362" y="43345"/>
                </a:lnTo>
                <a:lnTo>
                  <a:pt x="168821" y="38569"/>
                </a:lnTo>
                <a:lnTo>
                  <a:pt x="0" y="38569"/>
                </a:lnTo>
                <a:lnTo>
                  <a:pt x="0" y="278993"/>
                </a:lnTo>
                <a:lnTo>
                  <a:pt x="89585" y="278993"/>
                </a:lnTo>
                <a:lnTo>
                  <a:pt x="89585" y="125234"/>
                </a:lnTo>
                <a:lnTo>
                  <a:pt x="38354" y="91516"/>
                </a:lnTo>
                <a:lnTo>
                  <a:pt x="161747" y="91516"/>
                </a:lnTo>
                <a:lnTo>
                  <a:pt x="192481" y="93522"/>
                </a:lnTo>
                <a:lnTo>
                  <a:pt x="210464" y="100457"/>
                </a:lnTo>
                <a:lnTo>
                  <a:pt x="218897" y="113626"/>
                </a:lnTo>
                <a:lnTo>
                  <a:pt x="221005" y="134378"/>
                </a:lnTo>
                <a:lnTo>
                  <a:pt x="221005" y="278993"/>
                </a:lnTo>
                <a:lnTo>
                  <a:pt x="310578" y="278993"/>
                </a:lnTo>
                <a:lnTo>
                  <a:pt x="310578" y="126631"/>
                </a:lnTo>
                <a:close/>
              </a:path>
              <a:path w="838835" h="279400">
                <a:moveTo>
                  <a:pt x="838327" y="0"/>
                </a:moveTo>
                <a:lnTo>
                  <a:pt x="712914" y="0"/>
                </a:lnTo>
                <a:lnTo>
                  <a:pt x="574916" y="213791"/>
                </a:lnTo>
                <a:lnTo>
                  <a:pt x="436892" y="0"/>
                </a:lnTo>
                <a:lnTo>
                  <a:pt x="311454" y="0"/>
                </a:lnTo>
                <a:lnTo>
                  <a:pt x="491578" y="278993"/>
                </a:lnTo>
                <a:lnTo>
                  <a:pt x="532828" y="278993"/>
                </a:lnTo>
                <a:lnTo>
                  <a:pt x="617016" y="278993"/>
                </a:lnTo>
                <a:lnTo>
                  <a:pt x="658266" y="278993"/>
                </a:lnTo>
                <a:lnTo>
                  <a:pt x="8383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30314" y="7174145"/>
            <a:ext cx="292735" cy="240029"/>
          </a:xfrm>
          <a:custGeom>
            <a:avLst/>
            <a:gdLst/>
            <a:ahLst/>
            <a:cxnLst/>
            <a:rect l="l" t="t" r="r" b="b"/>
            <a:pathLst>
              <a:path w="292735" h="240029">
                <a:moveTo>
                  <a:pt x="292227" y="0"/>
                </a:moveTo>
                <a:lnTo>
                  <a:pt x="123189" y="0"/>
                </a:lnTo>
                <a:lnTo>
                  <a:pt x="66227" y="4976"/>
                </a:lnTo>
                <a:lnTo>
                  <a:pt x="28071" y="21266"/>
                </a:lnTo>
                <a:lnTo>
                  <a:pt x="6677" y="50909"/>
                </a:lnTo>
                <a:lnTo>
                  <a:pt x="0" y="95948"/>
                </a:lnTo>
                <a:lnTo>
                  <a:pt x="0" y="140665"/>
                </a:lnTo>
                <a:lnTo>
                  <a:pt x="0" y="98742"/>
                </a:lnTo>
                <a:lnTo>
                  <a:pt x="0" y="143509"/>
                </a:lnTo>
                <a:lnTo>
                  <a:pt x="6677" y="188535"/>
                </a:lnTo>
                <a:lnTo>
                  <a:pt x="28071" y="218176"/>
                </a:lnTo>
                <a:lnTo>
                  <a:pt x="66227" y="234467"/>
                </a:lnTo>
                <a:lnTo>
                  <a:pt x="123189" y="239445"/>
                </a:lnTo>
                <a:lnTo>
                  <a:pt x="292227" y="239445"/>
                </a:lnTo>
                <a:lnTo>
                  <a:pt x="292227" y="187553"/>
                </a:lnTo>
                <a:lnTo>
                  <a:pt x="137579" y="187553"/>
                </a:lnTo>
                <a:lnTo>
                  <a:pt x="108930" y="185470"/>
                </a:lnTo>
                <a:lnTo>
                  <a:pt x="91347" y="178182"/>
                </a:lnTo>
                <a:lnTo>
                  <a:pt x="82504" y="164134"/>
                </a:lnTo>
                <a:lnTo>
                  <a:pt x="80073" y="141770"/>
                </a:lnTo>
                <a:lnTo>
                  <a:pt x="292227" y="143167"/>
                </a:lnTo>
                <a:lnTo>
                  <a:pt x="292227" y="96291"/>
                </a:lnTo>
                <a:lnTo>
                  <a:pt x="80073" y="97662"/>
                </a:lnTo>
                <a:lnTo>
                  <a:pt x="82504" y="75285"/>
                </a:lnTo>
                <a:lnTo>
                  <a:pt x="91347" y="61234"/>
                </a:lnTo>
                <a:lnTo>
                  <a:pt x="108930" y="53948"/>
                </a:lnTo>
                <a:lnTo>
                  <a:pt x="137579" y="51866"/>
                </a:lnTo>
                <a:lnTo>
                  <a:pt x="292227" y="51866"/>
                </a:lnTo>
                <a:lnTo>
                  <a:pt x="2922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56474" y="7175337"/>
            <a:ext cx="307975" cy="238760"/>
          </a:xfrm>
          <a:custGeom>
            <a:avLst/>
            <a:gdLst/>
            <a:ahLst/>
            <a:cxnLst/>
            <a:rect l="l" t="t" r="r" b="b"/>
            <a:pathLst>
              <a:path w="307975" h="238759">
                <a:moveTo>
                  <a:pt x="307746" y="0"/>
                </a:moveTo>
                <a:lnTo>
                  <a:pt x="219024" y="0"/>
                </a:lnTo>
                <a:lnTo>
                  <a:pt x="219024" y="152361"/>
                </a:lnTo>
                <a:lnTo>
                  <a:pt x="269760" y="185800"/>
                </a:lnTo>
                <a:lnTo>
                  <a:pt x="147535" y="185800"/>
                </a:lnTo>
                <a:lnTo>
                  <a:pt x="117069" y="183802"/>
                </a:lnTo>
                <a:lnTo>
                  <a:pt x="99239" y="176926"/>
                </a:lnTo>
                <a:lnTo>
                  <a:pt x="90869" y="163855"/>
                </a:lnTo>
                <a:lnTo>
                  <a:pt x="88785" y="143268"/>
                </a:lnTo>
                <a:lnTo>
                  <a:pt x="88785" y="0"/>
                </a:lnTo>
                <a:lnTo>
                  <a:pt x="0" y="0"/>
                </a:lnTo>
                <a:lnTo>
                  <a:pt x="0" y="150990"/>
                </a:lnTo>
                <a:lnTo>
                  <a:pt x="7947" y="191318"/>
                </a:lnTo>
                <a:lnTo>
                  <a:pt x="32900" y="218339"/>
                </a:lnTo>
                <a:lnTo>
                  <a:pt x="76525" y="233495"/>
                </a:lnTo>
                <a:lnTo>
                  <a:pt x="140487" y="238226"/>
                </a:lnTo>
                <a:lnTo>
                  <a:pt x="307746" y="238226"/>
                </a:lnTo>
                <a:lnTo>
                  <a:pt x="3077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28593" y="7069655"/>
            <a:ext cx="97790" cy="59690"/>
          </a:xfrm>
          <a:custGeom>
            <a:avLst/>
            <a:gdLst/>
            <a:ahLst/>
            <a:cxnLst/>
            <a:rect l="l" t="t" r="r" b="b"/>
            <a:pathLst>
              <a:path w="97789" h="59690">
                <a:moveTo>
                  <a:pt x="97256" y="0"/>
                </a:moveTo>
                <a:lnTo>
                  <a:pt x="0" y="0"/>
                </a:lnTo>
                <a:lnTo>
                  <a:pt x="97256" y="59118"/>
                </a:lnTo>
                <a:lnTo>
                  <a:pt x="97256" y="0"/>
                </a:lnTo>
                <a:close/>
              </a:path>
            </a:pathLst>
          </a:custGeom>
          <a:solidFill>
            <a:srgbClr val="EEB1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949307" y="7374739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70">
                <a:moveTo>
                  <a:pt x="19443" y="0"/>
                </a:moveTo>
                <a:lnTo>
                  <a:pt x="11771" y="1499"/>
                </a:lnTo>
                <a:lnTo>
                  <a:pt x="5602" y="5618"/>
                </a:lnTo>
                <a:lnTo>
                  <a:pt x="1493" y="11781"/>
                </a:lnTo>
                <a:lnTo>
                  <a:pt x="0" y="19418"/>
                </a:lnTo>
                <a:lnTo>
                  <a:pt x="1493" y="27062"/>
                </a:lnTo>
                <a:lnTo>
                  <a:pt x="5602" y="33229"/>
                </a:lnTo>
                <a:lnTo>
                  <a:pt x="11771" y="37349"/>
                </a:lnTo>
                <a:lnTo>
                  <a:pt x="19443" y="38849"/>
                </a:lnTo>
                <a:lnTo>
                  <a:pt x="27103" y="37349"/>
                </a:lnTo>
                <a:lnTo>
                  <a:pt x="29001" y="36080"/>
                </a:lnTo>
                <a:lnTo>
                  <a:pt x="10032" y="36080"/>
                </a:lnTo>
                <a:lnTo>
                  <a:pt x="3035" y="28714"/>
                </a:lnTo>
                <a:lnTo>
                  <a:pt x="3035" y="10134"/>
                </a:lnTo>
                <a:lnTo>
                  <a:pt x="10032" y="2768"/>
                </a:lnTo>
                <a:lnTo>
                  <a:pt x="29002" y="2768"/>
                </a:lnTo>
                <a:lnTo>
                  <a:pt x="27103" y="1499"/>
                </a:lnTo>
                <a:lnTo>
                  <a:pt x="19443" y="0"/>
                </a:lnTo>
                <a:close/>
              </a:path>
              <a:path w="39369" h="39370">
                <a:moveTo>
                  <a:pt x="29002" y="2768"/>
                </a:moveTo>
                <a:lnTo>
                  <a:pt x="28854" y="2768"/>
                </a:lnTo>
                <a:lnTo>
                  <a:pt x="35839" y="10134"/>
                </a:lnTo>
                <a:lnTo>
                  <a:pt x="35839" y="28714"/>
                </a:lnTo>
                <a:lnTo>
                  <a:pt x="28854" y="36080"/>
                </a:lnTo>
                <a:lnTo>
                  <a:pt x="29001" y="36080"/>
                </a:lnTo>
                <a:lnTo>
                  <a:pt x="33269" y="33229"/>
                </a:lnTo>
                <a:lnTo>
                  <a:pt x="37379" y="27062"/>
                </a:lnTo>
                <a:lnTo>
                  <a:pt x="38874" y="19418"/>
                </a:lnTo>
                <a:lnTo>
                  <a:pt x="37379" y="11781"/>
                </a:lnTo>
                <a:lnTo>
                  <a:pt x="33269" y="5618"/>
                </a:lnTo>
                <a:lnTo>
                  <a:pt x="29002" y="2768"/>
                </a:lnTo>
                <a:close/>
              </a:path>
              <a:path w="39369" h="39370">
                <a:moveTo>
                  <a:pt x="26060" y="8191"/>
                </a:moveTo>
                <a:lnTo>
                  <a:pt x="12395" y="8191"/>
                </a:lnTo>
                <a:lnTo>
                  <a:pt x="12395" y="30645"/>
                </a:lnTo>
                <a:lnTo>
                  <a:pt x="15151" y="30645"/>
                </a:lnTo>
                <a:lnTo>
                  <a:pt x="15151" y="20675"/>
                </a:lnTo>
                <a:lnTo>
                  <a:pt x="22669" y="20675"/>
                </a:lnTo>
                <a:lnTo>
                  <a:pt x="25704" y="20154"/>
                </a:lnTo>
                <a:lnTo>
                  <a:pt x="28320" y="18376"/>
                </a:lnTo>
                <a:lnTo>
                  <a:pt x="15151" y="18326"/>
                </a:lnTo>
                <a:lnTo>
                  <a:pt x="15151" y="10541"/>
                </a:lnTo>
                <a:lnTo>
                  <a:pt x="28320" y="10541"/>
                </a:lnTo>
                <a:lnTo>
                  <a:pt x="28320" y="10388"/>
                </a:lnTo>
                <a:lnTo>
                  <a:pt x="26060" y="8191"/>
                </a:lnTo>
                <a:close/>
              </a:path>
              <a:path w="39369" h="39370">
                <a:moveTo>
                  <a:pt x="22669" y="20675"/>
                </a:moveTo>
                <a:lnTo>
                  <a:pt x="19811" y="20675"/>
                </a:lnTo>
                <a:lnTo>
                  <a:pt x="26123" y="30645"/>
                </a:lnTo>
                <a:lnTo>
                  <a:pt x="29349" y="30645"/>
                </a:lnTo>
                <a:lnTo>
                  <a:pt x="22669" y="20675"/>
                </a:lnTo>
                <a:close/>
              </a:path>
              <a:path w="39369" h="39370">
                <a:moveTo>
                  <a:pt x="28320" y="10541"/>
                </a:moveTo>
                <a:lnTo>
                  <a:pt x="22923" y="10541"/>
                </a:lnTo>
                <a:lnTo>
                  <a:pt x="25552" y="11277"/>
                </a:lnTo>
                <a:lnTo>
                  <a:pt x="25552" y="18224"/>
                </a:lnTo>
                <a:lnTo>
                  <a:pt x="22212" y="18326"/>
                </a:lnTo>
                <a:lnTo>
                  <a:pt x="28320" y="18326"/>
                </a:lnTo>
                <a:lnTo>
                  <a:pt x="28320" y="1054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28600" y="685800"/>
            <a:ext cx="9601200" cy="0"/>
          </a:xfrm>
          <a:custGeom>
            <a:avLst/>
            <a:gdLst/>
            <a:ahLst/>
            <a:cxnLst/>
            <a:rect l="l" t="t" r="r" b="b"/>
            <a:pathLst>
              <a:path w="9601200">
                <a:moveTo>
                  <a:pt x="0" y="0"/>
                </a:moveTo>
                <a:lnTo>
                  <a:pt x="9601200" y="0"/>
                </a:lnTo>
              </a:path>
            </a:pathLst>
          </a:custGeom>
          <a:ln w="9525">
            <a:solidFill>
              <a:srgbClr val="EEB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28600" y="342900"/>
            <a:ext cx="284480" cy="170815"/>
          </a:xfrm>
          <a:custGeom>
            <a:avLst/>
            <a:gdLst/>
            <a:ahLst/>
            <a:cxnLst/>
            <a:rect l="l" t="t" r="r" b="b"/>
            <a:pathLst>
              <a:path w="284480" h="170815">
                <a:moveTo>
                  <a:pt x="284162" y="0"/>
                </a:moveTo>
                <a:lnTo>
                  <a:pt x="0" y="0"/>
                </a:lnTo>
                <a:lnTo>
                  <a:pt x="284162" y="170497"/>
                </a:lnTo>
                <a:lnTo>
                  <a:pt x="284162" y="0"/>
                </a:lnTo>
                <a:close/>
              </a:path>
            </a:pathLst>
          </a:custGeom>
          <a:solidFill>
            <a:srgbClr val="EEB1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28600" y="6862762"/>
            <a:ext cx="9601200" cy="0"/>
          </a:xfrm>
          <a:custGeom>
            <a:avLst/>
            <a:gdLst/>
            <a:ahLst/>
            <a:cxnLst/>
            <a:rect l="l" t="t" r="r" b="b"/>
            <a:pathLst>
              <a:path w="9601200">
                <a:moveTo>
                  <a:pt x="0" y="0"/>
                </a:moveTo>
                <a:lnTo>
                  <a:pt x="9601200" y="0"/>
                </a:lnTo>
              </a:path>
            </a:pathLst>
          </a:custGeom>
          <a:ln w="9525">
            <a:solidFill>
              <a:srgbClr val="EEB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62855" y="7269845"/>
            <a:ext cx="145414" cy="144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231F20"/>
                </a:solidFill>
                <a:latin typeface="HelveticaNeueLT Std"/>
                <a:cs typeface="HelveticaNeueLT Std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10" Type="http://schemas.openxmlformats.org/officeDocument/2006/relationships/image" Target="../media/image40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1.jpg"/><Relationship Id="rId7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10" Type="http://schemas.openxmlformats.org/officeDocument/2006/relationships/image" Target="../media/image47.jpg"/><Relationship Id="rId4" Type="http://schemas.openxmlformats.org/officeDocument/2006/relationships/image" Target="../media/image42.jpg"/><Relationship Id="rId9" Type="http://schemas.openxmlformats.org/officeDocument/2006/relationships/image" Target="../media/image4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10" Type="http://schemas.openxmlformats.org/officeDocument/2006/relationships/image" Target="../media/image55.jpg"/><Relationship Id="rId4" Type="http://schemas.openxmlformats.org/officeDocument/2006/relationships/image" Target="../media/image49.jpg"/><Relationship Id="rId9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6.jpg"/><Relationship Id="rId7" Type="http://schemas.openxmlformats.org/officeDocument/2006/relationships/image" Target="../media/image6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923" y="289921"/>
            <a:ext cx="18078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939598"/>
                </a:solidFill>
                <a:latin typeface="HelveticaNeueLT Std"/>
                <a:cs typeface="HelveticaNeueLT Std"/>
              </a:rPr>
              <a:t>NE150</a:t>
            </a:r>
            <a:r>
              <a:rPr sz="1600" b="1" spc="90" dirty="0">
                <a:solidFill>
                  <a:srgbClr val="939598"/>
                </a:solidFill>
                <a:latin typeface="HelveticaNeueLT Std"/>
                <a:cs typeface="HelveticaNeueLT Std"/>
              </a:rPr>
              <a:t> </a:t>
            </a:r>
            <a:r>
              <a:rPr sz="1600" b="1" spc="-10" dirty="0">
                <a:solidFill>
                  <a:srgbClr val="939598"/>
                </a:solidFill>
                <a:latin typeface="HelveticaNeueLT Std"/>
                <a:cs typeface="HelveticaNeueLT Std"/>
              </a:rPr>
              <a:t>Installation</a:t>
            </a:r>
            <a:endParaRPr sz="1600">
              <a:latin typeface="HelveticaNeueLT Std"/>
              <a:cs typeface="HelveticaNeueLT St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477" y="5283200"/>
            <a:ext cx="228600" cy="228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1710" y="529041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HelveticaNeueLT Std"/>
                <a:cs typeface="HelveticaNeueLT Std"/>
              </a:rPr>
              <a:t>5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7758" y="5288608"/>
            <a:ext cx="169798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Secure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zip tie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over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cable.</a:t>
            </a:r>
            <a:endParaRPr sz="900">
              <a:latin typeface="HelveticaNeueLT Std"/>
              <a:cs typeface="HelveticaNeueLT St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7758" y="5562928"/>
            <a:ext cx="177228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Note: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 zip tie included 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with</a:t>
            </a:r>
            <a:r>
              <a:rPr sz="900" spc="50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 NE150 base can be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reused.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Push down on the small lever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on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latching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side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(circled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above)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to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loosen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 zip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ties.</a:t>
            </a:r>
            <a:endParaRPr sz="900">
              <a:latin typeface="HelveticaNeueLT Std"/>
              <a:cs typeface="HelveticaNeueLT Std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14350" y="3625850"/>
            <a:ext cx="2129155" cy="1428750"/>
            <a:chOff x="514350" y="3625850"/>
            <a:chExt cx="2129155" cy="14287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350" y="3625850"/>
              <a:ext cx="2128837" cy="14287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54352" y="4426076"/>
              <a:ext cx="246379" cy="246379"/>
            </a:xfrm>
            <a:custGeom>
              <a:avLst/>
              <a:gdLst/>
              <a:ahLst/>
              <a:cxnLst/>
              <a:rect l="l" t="t" r="r" b="b"/>
              <a:pathLst>
                <a:path w="246380" h="246379">
                  <a:moveTo>
                    <a:pt x="123062" y="246125"/>
                  </a:moveTo>
                  <a:lnTo>
                    <a:pt x="170966" y="236455"/>
                  </a:lnTo>
                  <a:lnTo>
                    <a:pt x="210083" y="210083"/>
                  </a:lnTo>
                  <a:lnTo>
                    <a:pt x="236455" y="170966"/>
                  </a:lnTo>
                  <a:lnTo>
                    <a:pt x="246125" y="123062"/>
                  </a:lnTo>
                  <a:lnTo>
                    <a:pt x="236455" y="75159"/>
                  </a:lnTo>
                  <a:lnTo>
                    <a:pt x="210083" y="36042"/>
                  </a:lnTo>
                  <a:lnTo>
                    <a:pt x="170966" y="9670"/>
                  </a:lnTo>
                  <a:lnTo>
                    <a:pt x="123062" y="0"/>
                  </a:lnTo>
                  <a:lnTo>
                    <a:pt x="75159" y="9670"/>
                  </a:lnTo>
                  <a:lnTo>
                    <a:pt x="36042" y="36042"/>
                  </a:lnTo>
                  <a:lnTo>
                    <a:pt x="9670" y="75159"/>
                  </a:lnTo>
                  <a:lnTo>
                    <a:pt x="0" y="123062"/>
                  </a:lnTo>
                  <a:lnTo>
                    <a:pt x="9670" y="170966"/>
                  </a:lnTo>
                  <a:lnTo>
                    <a:pt x="36042" y="210083"/>
                  </a:lnTo>
                  <a:lnTo>
                    <a:pt x="75159" y="236455"/>
                  </a:lnTo>
                  <a:lnTo>
                    <a:pt x="123062" y="246125"/>
                  </a:lnTo>
                  <a:close/>
                </a:path>
              </a:pathLst>
            </a:custGeom>
            <a:ln w="1905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2765" y="5283200"/>
            <a:ext cx="228600" cy="2286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881998" y="529041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HelveticaNeueLT Std"/>
                <a:cs typeface="HelveticaNeueLT Std"/>
              </a:rPr>
              <a:t>6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58045" y="5288608"/>
            <a:ext cx="12941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Trim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excess</a:t>
            </a:r>
            <a:r>
              <a:rPr sz="900" spc="-1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material.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4637" y="3625850"/>
            <a:ext cx="2128837" cy="142875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3053" y="5283200"/>
            <a:ext cx="228600" cy="22860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182285" y="529041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HelveticaNeueLT Std"/>
                <a:cs typeface="HelveticaNeueLT Std"/>
              </a:rPr>
              <a:t>7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58333" y="5288608"/>
            <a:ext cx="11728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Replace the top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cover.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14925" y="3625850"/>
            <a:ext cx="2128837" cy="142875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3340" y="2516885"/>
            <a:ext cx="228600" cy="22860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482573" y="252409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HelveticaNeueLT Std"/>
                <a:cs typeface="HelveticaNeueLT Std"/>
              </a:rPr>
              <a:t>4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58620" y="2522294"/>
            <a:ext cx="177673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Route the cable along the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groove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in the base. Insert the included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zip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tie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through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 slots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in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base.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15212" y="859536"/>
            <a:ext cx="2128837" cy="142874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2765" y="2516885"/>
            <a:ext cx="228600" cy="228600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2881998" y="252409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HelveticaNeueLT Std"/>
                <a:cs typeface="HelveticaNeueLT Std"/>
              </a:rPr>
              <a:t>2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58045" y="2522294"/>
            <a:ext cx="17551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Insert the USB-C end of the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cable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up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through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 hole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in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base.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14637" y="859536"/>
            <a:ext cx="2128837" cy="142874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3053" y="2516885"/>
            <a:ext cx="228600" cy="228600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182285" y="252409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HelveticaNeueLT Std"/>
                <a:cs typeface="HelveticaNeueLT Std"/>
              </a:rPr>
              <a:t>3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58333" y="2522294"/>
            <a:ext cx="1724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Plug the cable into the port in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base.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14925" y="859536"/>
            <a:ext cx="2128837" cy="142874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477" y="2516885"/>
            <a:ext cx="228600" cy="228600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581710" y="252409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HelveticaNeueLT Std"/>
                <a:cs typeface="HelveticaNeueLT Std"/>
              </a:rPr>
              <a:t>1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7758" y="2522294"/>
            <a:ext cx="1772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If installing a peripheral cable, 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lift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top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cover from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base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using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small lip above the LED on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front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of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base.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33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350" y="859536"/>
            <a:ext cx="2128837" cy="1428749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501650" y="682497"/>
            <a:ext cx="263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CT1505 (or Other USB-C Peripheral) </a:t>
            </a:r>
            <a:r>
              <a:rPr sz="1000" b="1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Option</a:t>
            </a:r>
            <a:endParaRPr sz="1000">
              <a:latin typeface="HelveticaNeueLT Std"/>
              <a:cs typeface="HelveticaNeueLT Std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3340" y="5283200"/>
            <a:ext cx="228600" cy="228600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7482573" y="529041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HelveticaNeueLT Std"/>
                <a:cs typeface="HelveticaNeueLT Std"/>
              </a:rPr>
              <a:t>8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58620" y="5288608"/>
            <a:ext cx="1786889" cy="153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2245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Determine how the cables 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will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be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routed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along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base 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when</a:t>
            </a:r>
            <a:endParaRPr sz="900">
              <a:latin typeface="HelveticaNeueLT Std"/>
              <a:cs typeface="HelveticaNeueLT Std"/>
            </a:endParaRPr>
          </a:p>
          <a:p>
            <a:pPr marL="12700" marR="42545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mounted.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There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are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2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paths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in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base.</a:t>
            </a:r>
            <a:endParaRPr sz="900">
              <a:latin typeface="HelveticaNeueLT Std"/>
              <a:cs typeface="HelveticaNeueLT Std"/>
            </a:endParaRPr>
          </a:p>
          <a:p>
            <a:pPr marL="100965" marR="5080" indent="-88900">
              <a:lnSpc>
                <a:spcPct val="100000"/>
              </a:lnSpc>
              <a:buChar char="•"/>
              <a:tabLst>
                <a:tab pos="107950" algn="l"/>
              </a:tabLst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wider path is for the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CT1505 	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peripheral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cable</a:t>
            </a:r>
            <a:endParaRPr sz="900">
              <a:latin typeface="HelveticaNeueLT Std"/>
              <a:cs typeface="HelveticaNeueLT Std"/>
            </a:endParaRPr>
          </a:p>
          <a:p>
            <a:pPr marL="100965" marR="6985" indent="-88900">
              <a:lnSpc>
                <a:spcPct val="100000"/>
              </a:lnSpc>
              <a:buChar char="•"/>
              <a:tabLst>
                <a:tab pos="107950" algn="l"/>
              </a:tabLst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thinner path is for the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base’s 	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power 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cable</a:t>
            </a:r>
            <a:endParaRPr sz="900">
              <a:latin typeface="HelveticaNeueLT Std"/>
              <a:cs typeface="HelveticaNeueLT Std"/>
            </a:endParaRPr>
          </a:p>
          <a:p>
            <a:pPr marL="12700" marR="762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cable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can also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be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routed </a:t>
            </a:r>
            <a:r>
              <a:rPr sz="900" spc="-35" dirty="0">
                <a:solidFill>
                  <a:srgbClr val="231F20"/>
                </a:solidFill>
                <a:latin typeface="HelveticaNeueLT Std"/>
                <a:cs typeface="HelveticaNeueLT Std"/>
              </a:rPr>
              <a:t>to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center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to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be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routed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through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HelveticaNeueLT Std"/>
                <a:cs typeface="HelveticaNeueLT Std"/>
              </a:rPr>
              <a:t>a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fixture.</a:t>
            </a:r>
            <a:endParaRPr sz="900">
              <a:latin typeface="HelveticaNeueLT Std"/>
              <a:cs typeface="HelveticaNeueLT Std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430396" y="3625850"/>
            <a:ext cx="2113915" cy="1428750"/>
            <a:chOff x="7430396" y="3625850"/>
            <a:chExt cx="2113915" cy="1428750"/>
          </a:xfrm>
        </p:grpSpPr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30396" y="3625850"/>
              <a:ext cx="2113653" cy="142875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366760" y="3625850"/>
              <a:ext cx="0" cy="600075"/>
            </a:xfrm>
            <a:custGeom>
              <a:avLst/>
              <a:gdLst/>
              <a:ahLst/>
              <a:cxnLst/>
              <a:rect l="l" t="t" r="r" b="b"/>
              <a:pathLst>
                <a:path h="600075">
                  <a:moveTo>
                    <a:pt x="0" y="0"/>
                  </a:moveTo>
                  <a:lnTo>
                    <a:pt x="0" y="600075"/>
                  </a:lnTo>
                </a:path>
              </a:pathLst>
            </a:custGeom>
            <a:ln w="381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40674" y="3625850"/>
              <a:ext cx="0" cy="600075"/>
            </a:xfrm>
            <a:custGeom>
              <a:avLst/>
              <a:gdLst/>
              <a:ahLst/>
              <a:cxnLst/>
              <a:rect l="l" t="t" r="r" b="b"/>
              <a:pathLst>
                <a:path h="600075">
                  <a:moveTo>
                    <a:pt x="0" y="0"/>
                  </a:moveTo>
                  <a:lnTo>
                    <a:pt x="0" y="600075"/>
                  </a:lnTo>
                </a:path>
              </a:pathLst>
            </a:custGeom>
            <a:ln w="1905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363585" y="4446016"/>
              <a:ext cx="0" cy="600075"/>
            </a:xfrm>
            <a:custGeom>
              <a:avLst/>
              <a:gdLst/>
              <a:ahLst/>
              <a:cxnLst/>
              <a:rect l="l" t="t" r="r" b="b"/>
              <a:pathLst>
                <a:path h="600075">
                  <a:moveTo>
                    <a:pt x="0" y="0"/>
                  </a:moveTo>
                  <a:lnTo>
                    <a:pt x="0" y="600075"/>
                  </a:lnTo>
                </a:path>
              </a:pathLst>
            </a:custGeom>
            <a:ln w="381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37499" y="4446016"/>
              <a:ext cx="0" cy="600075"/>
            </a:xfrm>
            <a:custGeom>
              <a:avLst/>
              <a:gdLst/>
              <a:ahLst/>
              <a:cxnLst/>
              <a:rect l="l" t="t" r="r" b="b"/>
              <a:pathLst>
                <a:path h="600075">
                  <a:moveTo>
                    <a:pt x="0" y="0"/>
                  </a:moveTo>
                  <a:lnTo>
                    <a:pt x="0" y="600075"/>
                  </a:lnTo>
                </a:path>
              </a:pathLst>
            </a:custGeom>
            <a:ln w="1905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251906" y="6922292"/>
            <a:ext cx="2597150" cy="66230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875665">
              <a:lnSpc>
                <a:spcPct val="100000"/>
              </a:lnSpc>
              <a:spcBef>
                <a:spcPts val="65"/>
              </a:spcBef>
            </a:pPr>
            <a:r>
              <a:rPr sz="1000" b="0" spc="1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For</a:t>
            </a:r>
            <a:r>
              <a:rPr sz="1000" b="0" spc="33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1000" b="0" spc="1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technical</a:t>
            </a:r>
            <a:r>
              <a:rPr sz="1000" b="0" spc="345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1000" b="0" spc="1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assistance</a:t>
            </a:r>
            <a:r>
              <a:rPr sz="1000" b="0" spc="345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1000" b="0" spc="3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call</a:t>
            </a:r>
            <a:endParaRPr sz="1000">
              <a:latin typeface="HelveticaNeueLT Std Lt"/>
              <a:cs typeface="HelveticaNeueLT Std L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NA</a:t>
            </a:r>
            <a:r>
              <a:rPr sz="1000" b="1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/</a:t>
            </a:r>
            <a:r>
              <a:rPr sz="1000" b="1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LATAM </a:t>
            </a:r>
            <a:r>
              <a:rPr sz="1000" dirty="0">
                <a:solidFill>
                  <a:srgbClr val="231F20"/>
                </a:solidFill>
                <a:latin typeface="HelveticaNeueLT Std"/>
                <a:cs typeface="HelveticaNeueLT Std"/>
              </a:rPr>
              <a:t>//</a:t>
            </a:r>
            <a:r>
              <a:rPr sz="10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704.752.6513</a:t>
            </a:r>
            <a:r>
              <a:rPr sz="10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500" baseline="2777" dirty="0">
                <a:solidFill>
                  <a:srgbClr val="231F20"/>
                </a:solidFill>
                <a:latin typeface="HelveticaNeueLT Std"/>
                <a:cs typeface="HelveticaNeueLT Std"/>
              </a:rPr>
              <a:t>•</a:t>
            </a:r>
            <a:r>
              <a:rPr sz="1500" spc="-7" baseline="2777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888.55.INVUE</a:t>
            </a:r>
            <a:endParaRPr sz="1000">
              <a:latin typeface="HelveticaNeueLT Std"/>
              <a:cs typeface="HelveticaNeueLT Std"/>
            </a:endParaRPr>
          </a:p>
          <a:p>
            <a:pPr marL="1143635">
              <a:lnSpc>
                <a:spcPct val="100000"/>
              </a:lnSpc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EMEA</a:t>
            </a:r>
            <a:r>
              <a:rPr sz="1000" b="1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dirty="0">
                <a:solidFill>
                  <a:srgbClr val="231F20"/>
                </a:solidFill>
                <a:latin typeface="HelveticaNeueLT Std"/>
                <a:cs typeface="HelveticaNeueLT Std"/>
              </a:rPr>
              <a:t>// </a:t>
            </a:r>
            <a:r>
              <a:rPr sz="10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+31.23.8900150</a:t>
            </a:r>
            <a:endParaRPr sz="1000">
              <a:latin typeface="HelveticaNeueLT Std"/>
              <a:cs typeface="HelveticaNeueLT Std"/>
            </a:endParaRPr>
          </a:p>
          <a:p>
            <a:pPr marL="1204595">
              <a:lnSpc>
                <a:spcPct val="100000"/>
              </a:lnSpc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APAC</a:t>
            </a:r>
            <a:r>
              <a:rPr sz="1000" b="1" spc="-6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dirty="0">
                <a:solidFill>
                  <a:srgbClr val="231F20"/>
                </a:solidFill>
                <a:latin typeface="HelveticaNeueLT Std"/>
                <a:cs typeface="HelveticaNeueLT Std"/>
              </a:rPr>
              <a:t>//</a:t>
            </a:r>
            <a:r>
              <a:rPr sz="1000" spc="-5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+852.3127.6811</a:t>
            </a:r>
            <a:endParaRPr sz="1000">
              <a:latin typeface="HelveticaNeueLT Std"/>
              <a:cs typeface="HelveticaNeueLT Std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923" y="294307"/>
            <a:ext cx="18078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939598"/>
                </a:solidFill>
                <a:latin typeface="HelveticaNeueLT Std"/>
                <a:cs typeface="HelveticaNeueLT Std"/>
              </a:rPr>
              <a:t>NE150</a:t>
            </a:r>
            <a:r>
              <a:rPr sz="1600" b="1" spc="90" dirty="0">
                <a:solidFill>
                  <a:srgbClr val="939598"/>
                </a:solidFill>
                <a:latin typeface="HelveticaNeueLT Std"/>
                <a:cs typeface="HelveticaNeueLT Std"/>
              </a:rPr>
              <a:t> </a:t>
            </a:r>
            <a:r>
              <a:rPr sz="1600" b="1" spc="-10" dirty="0">
                <a:solidFill>
                  <a:srgbClr val="939598"/>
                </a:solidFill>
                <a:latin typeface="HelveticaNeueLT Std"/>
                <a:cs typeface="HelveticaNeueLT Std"/>
              </a:rPr>
              <a:t>Installation</a:t>
            </a:r>
            <a:endParaRPr sz="1600">
              <a:latin typeface="HelveticaNeueLT Std"/>
              <a:cs typeface="HelveticaNeueLT St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3340" y="2516845"/>
            <a:ext cx="228600" cy="228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43375" y="2524057"/>
            <a:ext cx="182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12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58620" y="2522254"/>
            <a:ext cx="1762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If using the stud mount kit,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ensure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that</a:t>
            </a:r>
            <a:r>
              <a:rPr sz="900" spc="-1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non-slip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pads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are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being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used.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First,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remove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pads 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from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their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backing.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15212" y="859485"/>
            <a:ext cx="2128837" cy="14287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3053" y="2516845"/>
            <a:ext cx="228600" cy="2286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146205" y="2524057"/>
            <a:ext cx="182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11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58333" y="2522254"/>
            <a:ext cx="1780539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034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Choose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option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appropriate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for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your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application.</a:t>
            </a:r>
            <a:endParaRPr sz="900">
              <a:latin typeface="HelveticaNeueLT Std"/>
              <a:cs typeface="HelveticaNeueLT Std"/>
            </a:endParaRPr>
          </a:p>
          <a:p>
            <a:pPr marL="100965" marR="8890" indent="-88900">
              <a:lnSpc>
                <a:spcPct val="100000"/>
              </a:lnSpc>
              <a:buChar char="•"/>
              <a:tabLst>
                <a:tab pos="107950" algn="l"/>
              </a:tabLst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Adhesives</a:t>
            </a:r>
            <a:r>
              <a:rPr sz="900" spc="-1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for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more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permanent 	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mounting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solution</a:t>
            </a:r>
            <a:endParaRPr sz="900">
              <a:latin typeface="HelveticaNeueLT Std"/>
              <a:cs typeface="HelveticaNeueLT Std"/>
            </a:endParaRPr>
          </a:p>
          <a:p>
            <a:pPr marL="100965" marR="5080" indent="-88900">
              <a:lnSpc>
                <a:spcPct val="100000"/>
              </a:lnSpc>
              <a:buChar char="•"/>
              <a:tabLst>
                <a:tab pos="107950" algn="l"/>
              </a:tabLst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Non-Slip Pads for a solution 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that 	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can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be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repositioned,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or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if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using 	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stud mount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option.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4925" y="859485"/>
            <a:ext cx="2128837" cy="14287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2765" y="2516845"/>
            <a:ext cx="228600" cy="2286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841978" y="2524057"/>
            <a:ext cx="185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10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58045" y="2522254"/>
            <a:ext cx="1740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If adhesive mounting the base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to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 surface, use the alcohol wipe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to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clean the surface. Allow it to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dry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completely.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4637" y="859485"/>
            <a:ext cx="2128837" cy="142875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477" y="2516885"/>
            <a:ext cx="228600" cy="22860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81710" y="252409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HelveticaNeueLT Std"/>
                <a:cs typeface="HelveticaNeueLT Std"/>
              </a:rPr>
              <a:t>9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7758" y="2522294"/>
            <a:ext cx="1759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399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Use</a:t>
            </a:r>
            <a:r>
              <a:rPr sz="900" spc="-1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provided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alcohol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wipe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to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clean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depressions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in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endParaRPr sz="900">
              <a:latin typeface="HelveticaNeueLT Std"/>
              <a:cs typeface="HelveticaNeueLT Std"/>
            </a:endParaRPr>
          </a:p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bottom of the base. Allow it to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dry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completely.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4350" y="859536"/>
            <a:ext cx="2128837" cy="142874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01650" y="682497"/>
            <a:ext cx="14484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Base Mounting </a:t>
            </a:r>
            <a:r>
              <a:rPr sz="1000" b="1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Options</a:t>
            </a:r>
            <a:endParaRPr sz="1000">
              <a:latin typeface="HelveticaNeueLT Std"/>
              <a:cs typeface="HelveticaNeueLT St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84531" y="874521"/>
            <a:ext cx="1708150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85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Non-Slip </a:t>
            </a:r>
            <a:r>
              <a:rPr sz="1000" b="1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Pads</a:t>
            </a:r>
            <a:endParaRPr sz="1000">
              <a:latin typeface="HelveticaNeueLT Std"/>
              <a:cs typeface="HelveticaNeueLT St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HelveticaNeueLT Std"/>
              <a:cs typeface="HelveticaNeueLT Std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Adhesives</a:t>
            </a:r>
            <a:endParaRPr sz="1000">
              <a:latin typeface="HelveticaNeueLT Std"/>
              <a:cs typeface="HelveticaNeueLT St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02512" y="682497"/>
            <a:ext cx="17665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CTBA004 Stud Mount </a:t>
            </a:r>
            <a:r>
              <a:rPr sz="1000" b="1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Option</a:t>
            </a:r>
            <a:endParaRPr sz="1000">
              <a:latin typeface="HelveticaNeueLT Std"/>
              <a:cs typeface="HelveticaNeueLT Std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2765" y="5651500"/>
            <a:ext cx="228600" cy="228600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2843707" y="5658712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14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58045" y="5656908"/>
            <a:ext cx="171132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Thread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stud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from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CTBA004 kit into the insert in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center of the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base.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14637" y="3994162"/>
            <a:ext cx="2128837" cy="142873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3340" y="5651500"/>
            <a:ext cx="228600" cy="228600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7442667" y="5658712"/>
            <a:ext cx="185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16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58620" y="5656908"/>
            <a:ext cx="16833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Place the stand onto the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surface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so that the stud will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descend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through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hole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in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fixture.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15212" y="3994162"/>
            <a:ext cx="2128837" cy="1428737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3053" y="5651500"/>
            <a:ext cx="228600" cy="228600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5142814" y="5658712"/>
            <a:ext cx="183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15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58333" y="5656908"/>
            <a:ext cx="17913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Optional:</a:t>
            </a:r>
            <a:endParaRPr sz="900">
              <a:latin typeface="HelveticaNeueLT Std"/>
              <a:cs typeface="HelveticaNeueLT Std"/>
            </a:endParaRPr>
          </a:p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Route</a:t>
            </a:r>
            <a:r>
              <a:rPr sz="900" spc="-1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cables through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hole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or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slot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in the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fixture.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33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14925" y="3994162"/>
            <a:ext cx="2128837" cy="1428737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477" y="5651500"/>
            <a:ext cx="228600" cy="228600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542284" y="5658712"/>
            <a:ext cx="183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13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57758" y="5656908"/>
            <a:ext cx="1778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Place the pads into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depressions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on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bottom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of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base. Smooth each pad into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place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for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at least 10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seconds.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4350" y="3994162"/>
            <a:ext cx="2128837" cy="1428737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7251906" y="6922292"/>
            <a:ext cx="2597150" cy="66230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875665">
              <a:lnSpc>
                <a:spcPct val="100000"/>
              </a:lnSpc>
              <a:spcBef>
                <a:spcPts val="65"/>
              </a:spcBef>
            </a:pPr>
            <a:r>
              <a:rPr sz="1000" b="0" spc="1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For</a:t>
            </a:r>
            <a:r>
              <a:rPr sz="1000" b="0" spc="33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1000" b="0" spc="1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technical</a:t>
            </a:r>
            <a:r>
              <a:rPr sz="1000" b="0" spc="345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1000" b="0" spc="1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assistance</a:t>
            </a:r>
            <a:r>
              <a:rPr sz="1000" b="0" spc="345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1000" b="0" spc="3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call</a:t>
            </a:r>
            <a:endParaRPr sz="1000">
              <a:latin typeface="HelveticaNeueLT Std Lt"/>
              <a:cs typeface="HelveticaNeueLT Std L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NA</a:t>
            </a:r>
            <a:r>
              <a:rPr sz="1000" b="1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/</a:t>
            </a:r>
            <a:r>
              <a:rPr sz="1000" b="1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LATAM </a:t>
            </a:r>
            <a:r>
              <a:rPr sz="1000" dirty="0">
                <a:solidFill>
                  <a:srgbClr val="231F20"/>
                </a:solidFill>
                <a:latin typeface="HelveticaNeueLT Std"/>
                <a:cs typeface="HelveticaNeueLT Std"/>
              </a:rPr>
              <a:t>//</a:t>
            </a:r>
            <a:r>
              <a:rPr sz="10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704.752.6513</a:t>
            </a:r>
            <a:r>
              <a:rPr sz="10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500" baseline="2777" dirty="0">
                <a:solidFill>
                  <a:srgbClr val="231F20"/>
                </a:solidFill>
                <a:latin typeface="HelveticaNeueLT Std"/>
                <a:cs typeface="HelveticaNeueLT Std"/>
              </a:rPr>
              <a:t>•</a:t>
            </a:r>
            <a:r>
              <a:rPr sz="1500" spc="-7" baseline="2777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888.55.INVUE</a:t>
            </a:r>
            <a:endParaRPr sz="1000">
              <a:latin typeface="HelveticaNeueLT Std"/>
              <a:cs typeface="HelveticaNeueLT Std"/>
            </a:endParaRPr>
          </a:p>
          <a:p>
            <a:pPr marL="1143635">
              <a:lnSpc>
                <a:spcPct val="100000"/>
              </a:lnSpc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EMEA</a:t>
            </a:r>
            <a:r>
              <a:rPr sz="1000" b="1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dirty="0">
                <a:solidFill>
                  <a:srgbClr val="231F20"/>
                </a:solidFill>
                <a:latin typeface="HelveticaNeueLT Std"/>
                <a:cs typeface="HelveticaNeueLT Std"/>
              </a:rPr>
              <a:t>// </a:t>
            </a:r>
            <a:r>
              <a:rPr sz="10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+31.23.8900150</a:t>
            </a:r>
            <a:endParaRPr sz="1000">
              <a:latin typeface="HelveticaNeueLT Std"/>
              <a:cs typeface="HelveticaNeueLT Std"/>
            </a:endParaRPr>
          </a:p>
          <a:p>
            <a:pPr marL="1204595">
              <a:lnSpc>
                <a:spcPct val="100000"/>
              </a:lnSpc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APAC</a:t>
            </a:r>
            <a:r>
              <a:rPr sz="1000" b="1" spc="-6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dirty="0">
                <a:solidFill>
                  <a:srgbClr val="231F20"/>
                </a:solidFill>
                <a:latin typeface="HelveticaNeueLT Std"/>
                <a:cs typeface="HelveticaNeueLT Std"/>
              </a:rPr>
              <a:t>//</a:t>
            </a:r>
            <a:r>
              <a:rPr sz="1000" spc="-5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+852.3127.6811</a:t>
            </a:r>
            <a:endParaRPr sz="1000">
              <a:latin typeface="HelveticaNeueLT Std"/>
              <a:cs typeface="HelveticaNeueLT Std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923" y="294943"/>
            <a:ext cx="18078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939598"/>
                </a:solidFill>
                <a:latin typeface="HelveticaNeueLT Std"/>
                <a:cs typeface="HelveticaNeueLT Std"/>
              </a:rPr>
              <a:t>NE150</a:t>
            </a:r>
            <a:r>
              <a:rPr sz="1600" b="1" spc="90" dirty="0">
                <a:solidFill>
                  <a:srgbClr val="939598"/>
                </a:solidFill>
                <a:latin typeface="HelveticaNeueLT Std"/>
                <a:cs typeface="HelveticaNeueLT Std"/>
              </a:rPr>
              <a:t> </a:t>
            </a:r>
            <a:r>
              <a:rPr sz="1600" b="1" spc="-10" dirty="0">
                <a:solidFill>
                  <a:srgbClr val="939598"/>
                </a:solidFill>
                <a:latin typeface="HelveticaNeueLT Std"/>
                <a:cs typeface="HelveticaNeueLT Std"/>
              </a:rPr>
              <a:t>Installation</a:t>
            </a:r>
            <a:endParaRPr sz="1600">
              <a:latin typeface="HelveticaNeueLT Std"/>
              <a:cs typeface="HelveticaNeueLT St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2765" y="2516885"/>
            <a:ext cx="228600" cy="228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42084" y="2524098"/>
            <a:ext cx="185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18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58045" y="2522294"/>
            <a:ext cx="1721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Thread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wingnut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onto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stud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and tighten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fully.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4637" y="859536"/>
            <a:ext cx="2128837" cy="14287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3053" y="2516885"/>
            <a:ext cx="228600" cy="2286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142509" y="2524098"/>
            <a:ext cx="184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19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58333" y="2522294"/>
            <a:ext cx="16916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First,</a:t>
            </a:r>
            <a:r>
              <a:rPr sz="900" spc="-1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remove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adhesives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from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their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backing.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4925" y="859536"/>
            <a:ext cx="2128837" cy="14287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477" y="2516885"/>
            <a:ext cx="228600" cy="2286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44296" y="2524098"/>
            <a:ext cx="175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0" dirty="0">
                <a:solidFill>
                  <a:srgbClr val="FFFFFF"/>
                </a:solidFill>
                <a:latin typeface="HelveticaNeueLT Std"/>
                <a:cs typeface="HelveticaNeueLT Std"/>
              </a:rPr>
              <a:t>17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7758" y="2522294"/>
            <a:ext cx="1654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Beneath</a:t>
            </a:r>
            <a:r>
              <a:rPr sz="900" spc="-1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fixture,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place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yellow plastic washer onto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stud,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routing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cables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through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 cutout in the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washer.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350" y="859536"/>
            <a:ext cx="2128837" cy="142874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102225" y="682456"/>
            <a:ext cx="14439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Adhesive Mount </a:t>
            </a:r>
            <a:r>
              <a:rPr sz="1000" b="1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Option</a:t>
            </a:r>
            <a:endParaRPr sz="1000">
              <a:latin typeface="HelveticaNeueLT Std"/>
              <a:cs typeface="HelveticaNeueLT Std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477" y="5651500"/>
            <a:ext cx="228600" cy="22860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40296" y="5658712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21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7758" y="5656908"/>
            <a:ext cx="1486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Peel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clear film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from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spc="-50" dirty="0">
                <a:solidFill>
                  <a:srgbClr val="231F20"/>
                </a:solidFill>
                <a:latin typeface="HelveticaNeueLT Std"/>
                <a:cs typeface="HelveticaNeueLT Std"/>
              </a:rPr>
              <a:t>4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adhesives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4350" y="3994162"/>
            <a:ext cx="2128837" cy="142873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3053" y="5651500"/>
            <a:ext cx="228600" cy="22860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5138684" y="5658712"/>
            <a:ext cx="200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23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58333" y="5656908"/>
            <a:ext cx="17322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Place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base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where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desired</a:t>
            </a:r>
            <a:r>
              <a:rPr sz="900" spc="50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and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apply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pressure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for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at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least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10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seconds.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14925" y="3994162"/>
            <a:ext cx="2128837" cy="142873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2765" y="5651500"/>
            <a:ext cx="228600" cy="228600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2838206" y="5658712"/>
            <a:ext cx="200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22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58045" y="5656908"/>
            <a:ext cx="17151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Optional:</a:t>
            </a:r>
            <a:endParaRPr sz="900">
              <a:latin typeface="HelveticaNeueLT Std"/>
              <a:cs typeface="HelveticaNeueLT Std"/>
            </a:endParaRPr>
          </a:p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Route</a:t>
            </a:r>
            <a:r>
              <a:rPr sz="900" spc="-1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cable(s)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through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 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hole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or slot in the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fixture.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14637" y="3994162"/>
            <a:ext cx="2128837" cy="142873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3340" y="2516885"/>
            <a:ext cx="228600" cy="22860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438590" y="2524098"/>
            <a:ext cx="201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20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758620" y="2522294"/>
            <a:ext cx="1727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Place the adhesives into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depressions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on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bottom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of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base. Smooth each adhesive 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into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place for at least 10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seconds.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15212" y="859536"/>
            <a:ext cx="2128837" cy="1428749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7402512" y="3627626"/>
            <a:ext cx="2105025" cy="3149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080"/>
              </a:lnSpc>
              <a:spcBef>
                <a:spcPts val="235"/>
              </a:spcBef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Handle</a:t>
            </a:r>
            <a:r>
              <a:rPr sz="1000" b="1" spc="-1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Installation</a:t>
            </a:r>
            <a:r>
              <a:rPr sz="1000" b="1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(USB-C</a:t>
            </a:r>
            <a:r>
              <a:rPr sz="1000" b="1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HelveticaNeueLT Std"/>
                <a:cs typeface="HelveticaNeueLT Std"/>
              </a:rPr>
              <a:t>Tablets </a:t>
            </a: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&amp; Zebra </a:t>
            </a:r>
            <a:r>
              <a:rPr sz="1000" b="1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ET51/56)</a:t>
            </a:r>
            <a:endParaRPr sz="1000">
              <a:latin typeface="HelveticaNeueLT Std"/>
              <a:cs typeface="HelveticaNeueLT Std"/>
            </a:endParaRPr>
          </a:p>
        </p:txBody>
      </p:sp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3340" y="5651500"/>
            <a:ext cx="228600" cy="228600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7439824" y="5658712"/>
            <a:ext cx="19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24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758620" y="5656908"/>
            <a:ext cx="16871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Use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an alcohol wipe to clean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back of the tablet. Allow it to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dry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completely.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15212" y="3994162"/>
            <a:ext cx="2128837" cy="1428737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7251906" y="6922292"/>
            <a:ext cx="2597150" cy="66230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875665">
              <a:lnSpc>
                <a:spcPct val="100000"/>
              </a:lnSpc>
              <a:spcBef>
                <a:spcPts val="65"/>
              </a:spcBef>
            </a:pPr>
            <a:r>
              <a:rPr sz="1000" b="0" spc="1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For</a:t>
            </a:r>
            <a:r>
              <a:rPr sz="1000" b="0" spc="33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1000" b="0" spc="1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technical</a:t>
            </a:r>
            <a:r>
              <a:rPr sz="1000" b="0" spc="345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1000" b="0" spc="1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assistance</a:t>
            </a:r>
            <a:r>
              <a:rPr sz="1000" b="0" spc="345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1000" b="0" spc="3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call</a:t>
            </a:r>
            <a:endParaRPr sz="1000">
              <a:latin typeface="HelveticaNeueLT Std Lt"/>
              <a:cs typeface="HelveticaNeueLT Std L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NA</a:t>
            </a:r>
            <a:r>
              <a:rPr sz="1000" b="1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/</a:t>
            </a:r>
            <a:r>
              <a:rPr sz="1000" b="1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LATAM </a:t>
            </a:r>
            <a:r>
              <a:rPr sz="1000" dirty="0">
                <a:solidFill>
                  <a:srgbClr val="231F20"/>
                </a:solidFill>
                <a:latin typeface="HelveticaNeueLT Std"/>
                <a:cs typeface="HelveticaNeueLT Std"/>
              </a:rPr>
              <a:t>//</a:t>
            </a:r>
            <a:r>
              <a:rPr sz="10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704.752.6513</a:t>
            </a:r>
            <a:r>
              <a:rPr sz="10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500" baseline="2777" dirty="0">
                <a:solidFill>
                  <a:srgbClr val="231F20"/>
                </a:solidFill>
                <a:latin typeface="HelveticaNeueLT Std"/>
                <a:cs typeface="HelveticaNeueLT Std"/>
              </a:rPr>
              <a:t>•</a:t>
            </a:r>
            <a:r>
              <a:rPr sz="1500" spc="-7" baseline="2777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888.55.INVUE</a:t>
            </a:r>
            <a:endParaRPr sz="1000">
              <a:latin typeface="HelveticaNeueLT Std"/>
              <a:cs typeface="HelveticaNeueLT Std"/>
            </a:endParaRPr>
          </a:p>
          <a:p>
            <a:pPr marL="1143635">
              <a:lnSpc>
                <a:spcPct val="100000"/>
              </a:lnSpc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EMEA</a:t>
            </a:r>
            <a:r>
              <a:rPr sz="1000" b="1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dirty="0">
                <a:solidFill>
                  <a:srgbClr val="231F20"/>
                </a:solidFill>
                <a:latin typeface="HelveticaNeueLT Std"/>
                <a:cs typeface="HelveticaNeueLT Std"/>
              </a:rPr>
              <a:t>// </a:t>
            </a:r>
            <a:r>
              <a:rPr sz="10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+31.23.8900150</a:t>
            </a:r>
            <a:endParaRPr sz="1000">
              <a:latin typeface="HelveticaNeueLT Std"/>
              <a:cs typeface="HelveticaNeueLT Std"/>
            </a:endParaRPr>
          </a:p>
          <a:p>
            <a:pPr marL="1204595">
              <a:lnSpc>
                <a:spcPct val="100000"/>
              </a:lnSpc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APAC</a:t>
            </a:r>
            <a:r>
              <a:rPr sz="1000" b="1" spc="-6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dirty="0">
                <a:solidFill>
                  <a:srgbClr val="231F20"/>
                </a:solidFill>
                <a:latin typeface="HelveticaNeueLT Std"/>
                <a:cs typeface="HelveticaNeueLT Std"/>
              </a:rPr>
              <a:t>//</a:t>
            </a:r>
            <a:r>
              <a:rPr sz="1000" spc="-5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+852.3127.6811</a:t>
            </a:r>
            <a:endParaRPr sz="1000">
              <a:latin typeface="HelveticaNeueLT Std"/>
              <a:cs typeface="HelveticaNeueLT Std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923" y="294943"/>
            <a:ext cx="18078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939598"/>
                </a:solidFill>
                <a:latin typeface="HelveticaNeueLT Std"/>
                <a:cs typeface="HelveticaNeueLT Std"/>
              </a:rPr>
              <a:t>NE150</a:t>
            </a:r>
            <a:r>
              <a:rPr sz="1600" b="1" spc="90" dirty="0">
                <a:solidFill>
                  <a:srgbClr val="939598"/>
                </a:solidFill>
                <a:latin typeface="HelveticaNeueLT Std"/>
                <a:cs typeface="HelveticaNeueLT Std"/>
              </a:rPr>
              <a:t> </a:t>
            </a:r>
            <a:r>
              <a:rPr sz="1600" b="1" spc="-10" dirty="0">
                <a:solidFill>
                  <a:srgbClr val="939598"/>
                </a:solidFill>
                <a:latin typeface="HelveticaNeueLT Std"/>
                <a:cs typeface="HelveticaNeueLT Std"/>
              </a:rPr>
              <a:t>Installation</a:t>
            </a:r>
            <a:endParaRPr sz="1600">
              <a:latin typeface="HelveticaNeueLT Std"/>
              <a:cs typeface="HelveticaNeueLT St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3053" y="2516885"/>
            <a:ext cx="228600" cy="228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38493" y="2517066"/>
            <a:ext cx="200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26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58333" y="2522294"/>
            <a:ext cx="1486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Peel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clear film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from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spc="-50" dirty="0">
                <a:solidFill>
                  <a:srgbClr val="231F20"/>
                </a:solidFill>
                <a:latin typeface="HelveticaNeueLT Std"/>
                <a:cs typeface="HelveticaNeueLT Std"/>
              </a:rPr>
              <a:t>2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 adhesives on the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handle.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4925" y="859536"/>
            <a:ext cx="2128837" cy="14287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3340" y="2516885"/>
            <a:ext cx="228600" cy="2286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440129" y="2515852"/>
            <a:ext cx="195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27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58620" y="2522294"/>
            <a:ext cx="17024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Center the handle on the back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of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tablet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and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apply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pressure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for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at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least 10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seconds.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15212" y="859536"/>
            <a:ext cx="2128837" cy="14287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2765" y="5651500"/>
            <a:ext cx="228600" cy="2286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838015" y="5654070"/>
            <a:ext cx="201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29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58045" y="5656908"/>
            <a:ext cx="17913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Peel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clear film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from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spc="-50" dirty="0">
                <a:solidFill>
                  <a:srgbClr val="231F20"/>
                </a:solidFill>
                <a:latin typeface="HelveticaNeueLT Std"/>
                <a:cs typeface="HelveticaNeueLT Std"/>
              </a:rPr>
              <a:t>2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 adhesives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on the power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connector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protective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 cap.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4637" y="3994162"/>
            <a:ext cx="2128837" cy="142873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3053" y="5651500"/>
            <a:ext cx="228600" cy="22860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138188" y="5663167"/>
            <a:ext cx="201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30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58333" y="5656908"/>
            <a:ext cx="171323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399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Place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procetive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cap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over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power</a:t>
            </a:r>
            <a:r>
              <a:rPr sz="900" spc="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connector,</a:t>
            </a:r>
            <a:r>
              <a:rPr sz="900" spc="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with</a:t>
            </a:r>
            <a:r>
              <a:rPr sz="900" spc="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adhesives on the back of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endParaRPr sz="900">
              <a:latin typeface="HelveticaNeueLT Std"/>
              <a:cs typeface="HelveticaNeueLT Std"/>
            </a:endParaRPr>
          </a:p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tablet.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Apply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pressure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for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at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least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10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seconds.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14925" y="3994162"/>
            <a:ext cx="2128837" cy="142873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477" y="5651500"/>
            <a:ext cx="228600" cy="22860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37857" y="5658712"/>
            <a:ext cx="198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28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7758" y="5656908"/>
            <a:ext cx="1761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Plug the power connector into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tablet.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4350" y="3995280"/>
            <a:ext cx="2128837" cy="142761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477" y="2516885"/>
            <a:ext cx="228600" cy="228600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538223" y="2524098"/>
            <a:ext cx="1974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7758" y="2522294"/>
            <a:ext cx="4031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Determine</a:t>
            </a:r>
            <a:r>
              <a:rPr sz="900" spc="-1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how the tablet will be mounted. The tablet can be mounted in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either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landscape or portrait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mode.</a:t>
            </a:r>
            <a:endParaRPr sz="900">
              <a:latin typeface="HelveticaNeueLT Std"/>
              <a:cs typeface="HelveticaNeueLT Std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14350" y="859536"/>
            <a:ext cx="4429125" cy="1428750"/>
            <a:chOff x="514350" y="859536"/>
            <a:chExt cx="4429125" cy="1428750"/>
          </a:xfrm>
        </p:grpSpPr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4350" y="859536"/>
              <a:ext cx="4429125" cy="142874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728912" y="872234"/>
              <a:ext cx="0" cy="1401445"/>
            </a:xfrm>
            <a:custGeom>
              <a:avLst/>
              <a:gdLst/>
              <a:ahLst/>
              <a:cxnLst/>
              <a:rect l="l" t="t" r="r" b="b"/>
              <a:pathLst>
                <a:path h="1401445">
                  <a:moveTo>
                    <a:pt x="0" y="0"/>
                  </a:moveTo>
                  <a:lnTo>
                    <a:pt x="0" y="1401064"/>
                  </a:lnTo>
                </a:path>
              </a:pathLst>
            </a:custGeom>
            <a:ln w="25400">
              <a:solidFill>
                <a:srgbClr val="EEB1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3340" y="5651500"/>
            <a:ext cx="228600" cy="228600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7441882" y="5658712"/>
            <a:ext cx="188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31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58620" y="5656908"/>
            <a:ext cx="1702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Peel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clear film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from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spc="-50" dirty="0">
                <a:solidFill>
                  <a:srgbClr val="231F20"/>
                </a:solidFill>
                <a:latin typeface="HelveticaNeueLT Std"/>
                <a:cs typeface="HelveticaNeueLT Std"/>
              </a:rPr>
              <a:t>2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 adhesives on the cable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manager.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15212" y="3994162"/>
            <a:ext cx="2128837" cy="1428737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7251906" y="6922292"/>
            <a:ext cx="2597150" cy="66230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875665">
              <a:lnSpc>
                <a:spcPct val="100000"/>
              </a:lnSpc>
              <a:spcBef>
                <a:spcPts val="65"/>
              </a:spcBef>
            </a:pPr>
            <a:r>
              <a:rPr sz="1000" b="0" spc="1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For</a:t>
            </a:r>
            <a:r>
              <a:rPr sz="1000" b="0" spc="33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1000" b="0" spc="1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technical</a:t>
            </a:r>
            <a:r>
              <a:rPr sz="1000" b="0" spc="345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1000" b="0" spc="1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assistance</a:t>
            </a:r>
            <a:r>
              <a:rPr sz="1000" b="0" spc="345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1000" b="0" spc="3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call</a:t>
            </a:r>
            <a:endParaRPr sz="1000">
              <a:latin typeface="HelveticaNeueLT Std Lt"/>
              <a:cs typeface="HelveticaNeueLT Std L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NA</a:t>
            </a:r>
            <a:r>
              <a:rPr sz="1000" b="1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/</a:t>
            </a:r>
            <a:r>
              <a:rPr sz="1000" b="1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LATAM </a:t>
            </a:r>
            <a:r>
              <a:rPr sz="1000" dirty="0">
                <a:solidFill>
                  <a:srgbClr val="231F20"/>
                </a:solidFill>
                <a:latin typeface="HelveticaNeueLT Std"/>
                <a:cs typeface="HelveticaNeueLT Std"/>
              </a:rPr>
              <a:t>//</a:t>
            </a:r>
            <a:r>
              <a:rPr sz="10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704.752.6513</a:t>
            </a:r>
            <a:r>
              <a:rPr sz="10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500" baseline="2777" dirty="0">
                <a:solidFill>
                  <a:srgbClr val="231F20"/>
                </a:solidFill>
                <a:latin typeface="HelveticaNeueLT Std"/>
                <a:cs typeface="HelveticaNeueLT Std"/>
              </a:rPr>
              <a:t>•</a:t>
            </a:r>
            <a:r>
              <a:rPr sz="1500" spc="-7" baseline="2777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888.55.INVUE</a:t>
            </a:r>
            <a:endParaRPr sz="1000">
              <a:latin typeface="HelveticaNeueLT Std"/>
              <a:cs typeface="HelveticaNeueLT Std"/>
            </a:endParaRPr>
          </a:p>
          <a:p>
            <a:pPr marL="1143635">
              <a:lnSpc>
                <a:spcPct val="100000"/>
              </a:lnSpc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EMEA</a:t>
            </a:r>
            <a:r>
              <a:rPr sz="1000" b="1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dirty="0">
                <a:solidFill>
                  <a:srgbClr val="231F20"/>
                </a:solidFill>
                <a:latin typeface="HelveticaNeueLT Std"/>
                <a:cs typeface="HelveticaNeueLT Std"/>
              </a:rPr>
              <a:t>// </a:t>
            </a:r>
            <a:r>
              <a:rPr sz="10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+31.23.8900150</a:t>
            </a:r>
            <a:endParaRPr sz="1000">
              <a:latin typeface="HelveticaNeueLT Std"/>
              <a:cs typeface="HelveticaNeueLT Std"/>
            </a:endParaRPr>
          </a:p>
          <a:p>
            <a:pPr marL="1204595">
              <a:lnSpc>
                <a:spcPct val="100000"/>
              </a:lnSpc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APAC</a:t>
            </a:r>
            <a:r>
              <a:rPr sz="1000" b="1" spc="-6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dirty="0">
                <a:solidFill>
                  <a:srgbClr val="231F20"/>
                </a:solidFill>
                <a:latin typeface="HelveticaNeueLT Std"/>
                <a:cs typeface="HelveticaNeueLT Std"/>
              </a:rPr>
              <a:t>//</a:t>
            </a:r>
            <a:r>
              <a:rPr sz="1000" spc="-5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+852.3127.6811</a:t>
            </a:r>
            <a:endParaRPr sz="1000">
              <a:latin typeface="HelveticaNeueLT Std"/>
              <a:cs typeface="HelveticaNeueLT Std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923" y="294943"/>
            <a:ext cx="18078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939598"/>
                </a:solidFill>
                <a:latin typeface="HelveticaNeueLT Std"/>
                <a:cs typeface="HelveticaNeueLT Std"/>
              </a:rPr>
              <a:t>NE150</a:t>
            </a:r>
            <a:r>
              <a:rPr sz="1600" b="1" spc="90" dirty="0">
                <a:solidFill>
                  <a:srgbClr val="939598"/>
                </a:solidFill>
                <a:latin typeface="HelveticaNeueLT Std"/>
                <a:cs typeface="HelveticaNeueLT Std"/>
              </a:rPr>
              <a:t> </a:t>
            </a:r>
            <a:r>
              <a:rPr sz="1600" b="1" spc="-10" dirty="0">
                <a:solidFill>
                  <a:srgbClr val="939598"/>
                </a:solidFill>
                <a:latin typeface="HelveticaNeueLT Std"/>
                <a:cs typeface="HelveticaNeueLT Std"/>
              </a:rPr>
              <a:t>Installation</a:t>
            </a:r>
            <a:endParaRPr sz="1600">
              <a:latin typeface="HelveticaNeueLT Std"/>
              <a:cs typeface="HelveticaNeueLT St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2765" y="2516885"/>
            <a:ext cx="228600" cy="228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38183" y="2524098"/>
            <a:ext cx="200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33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58045" y="2522294"/>
            <a:ext cx="16433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Place the handle onto the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base.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4637" y="859536"/>
            <a:ext cx="2128837" cy="14287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477" y="2516885"/>
            <a:ext cx="228600" cy="2286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38665" y="2524098"/>
            <a:ext cx="198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32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7758" y="2522294"/>
            <a:ext cx="174688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Adjust the position of the cable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to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tighten any slack and place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cable manager over the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cable.</a:t>
            </a:r>
            <a:endParaRPr sz="900">
              <a:latin typeface="HelveticaNeueLT Std"/>
              <a:cs typeface="HelveticaNeueLT Std"/>
            </a:endParaRPr>
          </a:p>
          <a:p>
            <a:pPr marL="12700" marR="23114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Apply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pressure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for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at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least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10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seconds.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350" y="859536"/>
            <a:ext cx="2128837" cy="142874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102225" y="682456"/>
            <a:ext cx="1934845" cy="3149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080"/>
              </a:lnSpc>
              <a:spcBef>
                <a:spcPts val="235"/>
              </a:spcBef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Handle Installation with </a:t>
            </a:r>
            <a:r>
              <a:rPr sz="1000" b="1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CT3012 </a:t>
            </a: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(Apple Charge </a:t>
            </a:r>
            <a:r>
              <a:rPr sz="1000" b="1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Only)</a:t>
            </a:r>
            <a:endParaRPr sz="1000">
              <a:latin typeface="HelveticaNeueLT Std"/>
              <a:cs typeface="HelveticaNeueLT Std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3053" y="2516885"/>
            <a:ext cx="228600" cy="2286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138394" y="2524098"/>
            <a:ext cx="201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34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58333" y="2522294"/>
            <a:ext cx="16871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Use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an alcohol wipe to clean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back of the tablet. Allow it to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dry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completely.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14925" y="1024127"/>
            <a:ext cx="2128837" cy="126415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3340" y="2516885"/>
            <a:ext cx="228600" cy="22860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7438758" y="2524098"/>
            <a:ext cx="200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35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58620" y="2522294"/>
            <a:ext cx="17805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Plug the CT3012 power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connector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into the CT1503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handle.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15212" y="859536"/>
            <a:ext cx="2128837" cy="14287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3053" y="5651500"/>
            <a:ext cx="228600" cy="22860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5138112" y="5658712"/>
            <a:ext cx="202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38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58333" y="5656908"/>
            <a:ext cx="17621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Plug the connector into the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tablet.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14925" y="3994162"/>
            <a:ext cx="2128837" cy="142873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2765" y="5651500"/>
            <a:ext cx="228600" cy="228600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2840126" y="5658712"/>
            <a:ext cx="194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37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58045" y="5656908"/>
            <a:ext cx="17024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Center the handle on the back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of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tablet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and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apply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pressure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for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at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least 10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seconds.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14637" y="3994162"/>
            <a:ext cx="2128837" cy="142873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477" y="5651500"/>
            <a:ext cx="228600" cy="22860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537804" y="5658712"/>
            <a:ext cx="201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36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7758" y="5656908"/>
            <a:ext cx="1486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Peel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clear film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from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spc="-50" dirty="0">
                <a:solidFill>
                  <a:srgbClr val="231F20"/>
                </a:solidFill>
                <a:latin typeface="HelveticaNeueLT Std"/>
                <a:cs typeface="HelveticaNeueLT Std"/>
              </a:rPr>
              <a:t>2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 adhesives on the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handle.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350" y="3994162"/>
            <a:ext cx="2128837" cy="1428737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3340" y="5651500"/>
            <a:ext cx="228600" cy="228600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7438872" y="5658712"/>
            <a:ext cx="198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39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758620" y="5656908"/>
            <a:ext cx="17913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Peel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clear film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from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spc="-50" dirty="0">
                <a:solidFill>
                  <a:srgbClr val="231F20"/>
                </a:solidFill>
                <a:latin typeface="HelveticaNeueLT Std"/>
                <a:cs typeface="HelveticaNeueLT Std"/>
              </a:rPr>
              <a:t>2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 adhesives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on the power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connector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protective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 cap.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15212" y="3994162"/>
            <a:ext cx="2128837" cy="1428737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7251906" y="6922292"/>
            <a:ext cx="2597150" cy="66230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875665">
              <a:lnSpc>
                <a:spcPct val="100000"/>
              </a:lnSpc>
              <a:spcBef>
                <a:spcPts val="65"/>
              </a:spcBef>
            </a:pPr>
            <a:r>
              <a:rPr sz="1000" b="0" spc="1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For</a:t>
            </a:r>
            <a:r>
              <a:rPr sz="1000" b="0" spc="33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1000" b="0" spc="1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technical</a:t>
            </a:r>
            <a:r>
              <a:rPr sz="1000" b="0" spc="345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1000" b="0" spc="1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assistance</a:t>
            </a:r>
            <a:r>
              <a:rPr sz="1000" b="0" spc="345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1000" b="0" spc="3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call</a:t>
            </a:r>
            <a:endParaRPr sz="1000">
              <a:latin typeface="HelveticaNeueLT Std Lt"/>
              <a:cs typeface="HelveticaNeueLT Std L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NA</a:t>
            </a:r>
            <a:r>
              <a:rPr sz="1000" b="1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/</a:t>
            </a:r>
            <a:r>
              <a:rPr sz="1000" b="1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LATAM </a:t>
            </a:r>
            <a:r>
              <a:rPr sz="1000" dirty="0">
                <a:solidFill>
                  <a:srgbClr val="231F20"/>
                </a:solidFill>
                <a:latin typeface="HelveticaNeueLT Std"/>
                <a:cs typeface="HelveticaNeueLT Std"/>
              </a:rPr>
              <a:t>//</a:t>
            </a:r>
            <a:r>
              <a:rPr sz="10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704.752.6513</a:t>
            </a:r>
            <a:r>
              <a:rPr sz="10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500" baseline="2777" dirty="0">
                <a:solidFill>
                  <a:srgbClr val="231F20"/>
                </a:solidFill>
                <a:latin typeface="HelveticaNeueLT Std"/>
                <a:cs typeface="HelveticaNeueLT Std"/>
              </a:rPr>
              <a:t>•</a:t>
            </a:r>
            <a:r>
              <a:rPr sz="1500" spc="-7" baseline="2777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888.55.INVUE</a:t>
            </a:r>
            <a:endParaRPr sz="1000">
              <a:latin typeface="HelveticaNeueLT Std"/>
              <a:cs typeface="HelveticaNeueLT Std"/>
            </a:endParaRPr>
          </a:p>
          <a:p>
            <a:pPr marL="1143635">
              <a:lnSpc>
                <a:spcPct val="100000"/>
              </a:lnSpc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EMEA</a:t>
            </a:r>
            <a:r>
              <a:rPr sz="1000" b="1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dirty="0">
                <a:solidFill>
                  <a:srgbClr val="231F20"/>
                </a:solidFill>
                <a:latin typeface="HelveticaNeueLT Std"/>
                <a:cs typeface="HelveticaNeueLT Std"/>
              </a:rPr>
              <a:t>// </a:t>
            </a:r>
            <a:r>
              <a:rPr sz="10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+31.23.8900150</a:t>
            </a:r>
            <a:endParaRPr sz="1000">
              <a:latin typeface="HelveticaNeueLT Std"/>
              <a:cs typeface="HelveticaNeueLT Std"/>
            </a:endParaRPr>
          </a:p>
          <a:p>
            <a:pPr marL="1204595">
              <a:lnSpc>
                <a:spcPct val="100000"/>
              </a:lnSpc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APAC</a:t>
            </a:r>
            <a:r>
              <a:rPr sz="1000" b="1" spc="-6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dirty="0">
                <a:solidFill>
                  <a:srgbClr val="231F20"/>
                </a:solidFill>
                <a:latin typeface="HelveticaNeueLT Std"/>
                <a:cs typeface="HelveticaNeueLT Std"/>
              </a:rPr>
              <a:t>//</a:t>
            </a:r>
            <a:r>
              <a:rPr sz="1000" spc="-5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+852.3127.6811</a:t>
            </a:r>
            <a:endParaRPr sz="1000">
              <a:latin typeface="HelveticaNeueLT Std"/>
              <a:cs typeface="HelveticaNeueLT Std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923" y="291386"/>
            <a:ext cx="18078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939598"/>
                </a:solidFill>
                <a:latin typeface="HelveticaNeueLT Std"/>
                <a:cs typeface="HelveticaNeueLT Std"/>
              </a:rPr>
              <a:t>NE150</a:t>
            </a:r>
            <a:r>
              <a:rPr sz="1600" b="1" spc="90" dirty="0">
                <a:solidFill>
                  <a:srgbClr val="939598"/>
                </a:solidFill>
                <a:latin typeface="HelveticaNeueLT Std"/>
                <a:cs typeface="HelveticaNeueLT Std"/>
              </a:rPr>
              <a:t> </a:t>
            </a:r>
            <a:r>
              <a:rPr sz="1600" b="1" spc="-10" dirty="0">
                <a:solidFill>
                  <a:srgbClr val="939598"/>
                </a:solidFill>
                <a:latin typeface="HelveticaNeueLT Std"/>
                <a:cs typeface="HelveticaNeueLT Std"/>
              </a:rPr>
              <a:t>Installation</a:t>
            </a:r>
            <a:endParaRPr sz="1600">
              <a:latin typeface="HelveticaNeueLT Std"/>
              <a:cs typeface="HelveticaNeueLT St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2765" y="2516885"/>
            <a:ext cx="228600" cy="228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43563" y="2524098"/>
            <a:ext cx="179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5" dirty="0">
                <a:solidFill>
                  <a:srgbClr val="FFFFFF"/>
                </a:solidFill>
                <a:latin typeface="HelveticaNeueLT Std"/>
                <a:cs typeface="HelveticaNeueLT Std"/>
              </a:rPr>
              <a:t>41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58045" y="2522294"/>
            <a:ext cx="1702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Peel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clear film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from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spc="-50" dirty="0">
                <a:solidFill>
                  <a:srgbClr val="231F20"/>
                </a:solidFill>
                <a:latin typeface="HelveticaNeueLT Std"/>
                <a:cs typeface="HelveticaNeueLT Std"/>
              </a:rPr>
              <a:t>2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 adhesives on the cable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manager.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4637" y="859536"/>
            <a:ext cx="2128837" cy="14287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477" y="2516885"/>
            <a:ext cx="228600" cy="2286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37972" y="2524098"/>
            <a:ext cx="200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40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7758" y="2522294"/>
            <a:ext cx="171323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399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Place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procetive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cap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over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power</a:t>
            </a:r>
            <a:r>
              <a:rPr sz="900" spc="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connector,</a:t>
            </a:r>
            <a:r>
              <a:rPr sz="900" spc="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with</a:t>
            </a:r>
            <a:r>
              <a:rPr sz="900" spc="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adhesives on the back of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endParaRPr sz="900">
              <a:latin typeface="HelveticaNeueLT Std"/>
              <a:cs typeface="HelveticaNeueLT Std"/>
            </a:endParaRPr>
          </a:p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tablet.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Apply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pressure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for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at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least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10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seconds.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350" y="859536"/>
            <a:ext cx="2128837" cy="14287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3053" y="2516885"/>
            <a:ext cx="228600" cy="2286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139994" y="2524098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42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58333" y="2522294"/>
            <a:ext cx="174688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Adjust the position of the cable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to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tighten any slack and place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cable manager over the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cable.</a:t>
            </a:r>
            <a:endParaRPr sz="900">
              <a:latin typeface="HelveticaNeueLT Std"/>
              <a:cs typeface="HelveticaNeueLT Std"/>
            </a:endParaRPr>
          </a:p>
          <a:p>
            <a:pPr marL="12700" marR="23114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Apply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pressure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for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at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least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10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seconds.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14925" y="859536"/>
            <a:ext cx="2128837" cy="142874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3340" y="2516885"/>
            <a:ext cx="228600" cy="22860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438682" y="2524098"/>
            <a:ext cx="201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43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58620" y="2522294"/>
            <a:ext cx="16433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Place the handle onto the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base.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15212" y="859536"/>
            <a:ext cx="2128837" cy="142874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01650" y="3782312"/>
            <a:ext cx="1934845" cy="3149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080"/>
              </a:lnSpc>
              <a:spcBef>
                <a:spcPts val="235"/>
              </a:spcBef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Handle Installation with </a:t>
            </a:r>
            <a:r>
              <a:rPr sz="1000" b="1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CT3112 </a:t>
            </a: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(Apple</a:t>
            </a:r>
            <a:r>
              <a:rPr sz="1000" b="1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Charge &amp; </a:t>
            </a:r>
            <a:r>
              <a:rPr sz="1000" b="1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Data)</a:t>
            </a:r>
            <a:endParaRPr sz="1000">
              <a:latin typeface="HelveticaNeueLT Std"/>
              <a:cs typeface="HelveticaNeueLT Std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477" y="5654842"/>
            <a:ext cx="228600" cy="22860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537743" y="5662055"/>
            <a:ext cx="201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44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7758" y="5660251"/>
            <a:ext cx="16871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Use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an alcohol wipe to clean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back of the tablet. Allow it to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dry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completely.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4350" y="4162081"/>
            <a:ext cx="2128837" cy="126415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3053" y="5652515"/>
            <a:ext cx="228600" cy="228600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138546" y="5659728"/>
            <a:ext cx="200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46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58333" y="5657925"/>
            <a:ext cx="1486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Peel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clear film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from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spc="-50" dirty="0">
                <a:solidFill>
                  <a:srgbClr val="231F20"/>
                </a:solidFill>
                <a:latin typeface="HelveticaNeueLT Std"/>
                <a:cs typeface="HelveticaNeueLT Std"/>
              </a:rPr>
              <a:t>2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 adhesives on the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handle.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14925" y="3995165"/>
            <a:ext cx="2128837" cy="142874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2765" y="5652515"/>
            <a:ext cx="228600" cy="22860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2838107" y="5659728"/>
            <a:ext cx="201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45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58045" y="5657925"/>
            <a:ext cx="17805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Plug the CT3112 power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connector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into the CT1503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handle.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14637" y="3995165"/>
            <a:ext cx="2128837" cy="142874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3340" y="5651500"/>
            <a:ext cx="228600" cy="228600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7442506" y="5658712"/>
            <a:ext cx="186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47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758620" y="5656908"/>
            <a:ext cx="17024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Center the handle on the back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of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tablet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and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apply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pressure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for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at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least 10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seconds.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15212" y="3994162"/>
            <a:ext cx="2128837" cy="1428737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7251906" y="6922292"/>
            <a:ext cx="2597150" cy="66230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875665">
              <a:lnSpc>
                <a:spcPct val="100000"/>
              </a:lnSpc>
              <a:spcBef>
                <a:spcPts val="65"/>
              </a:spcBef>
            </a:pPr>
            <a:r>
              <a:rPr sz="1000" b="0" spc="1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For</a:t>
            </a:r>
            <a:r>
              <a:rPr sz="1000" b="0" spc="33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1000" b="0" spc="1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technical</a:t>
            </a:r>
            <a:r>
              <a:rPr sz="1000" b="0" spc="345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1000" b="0" spc="1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assistance</a:t>
            </a:r>
            <a:r>
              <a:rPr sz="1000" b="0" spc="345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1000" b="0" spc="3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call</a:t>
            </a:r>
            <a:endParaRPr sz="1000">
              <a:latin typeface="HelveticaNeueLT Std Lt"/>
              <a:cs typeface="HelveticaNeueLT Std L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NA</a:t>
            </a:r>
            <a:r>
              <a:rPr sz="1000" b="1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/</a:t>
            </a:r>
            <a:r>
              <a:rPr sz="1000" b="1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LATAM </a:t>
            </a:r>
            <a:r>
              <a:rPr sz="1000" dirty="0">
                <a:solidFill>
                  <a:srgbClr val="231F20"/>
                </a:solidFill>
                <a:latin typeface="HelveticaNeueLT Std"/>
                <a:cs typeface="HelveticaNeueLT Std"/>
              </a:rPr>
              <a:t>//</a:t>
            </a:r>
            <a:r>
              <a:rPr sz="10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704.752.6513</a:t>
            </a:r>
            <a:r>
              <a:rPr sz="10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500" baseline="2777" dirty="0">
                <a:solidFill>
                  <a:srgbClr val="231F20"/>
                </a:solidFill>
                <a:latin typeface="HelveticaNeueLT Std"/>
                <a:cs typeface="HelveticaNeueLT Std"/>
              </a:rPr>
              <a:t>•</a:t>
            </a:r>
            <a:r>
              <a:rPr sz="1500" spc="-7" baseline="2777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888.55.INVUE</a:t>
            </a:r>
            <a:endParaRPr sz="1000">
              <a:latin typeface="HelveticaNeueLT Std"/>
              <a:cs typeface="HelveticaNeueLT Std"/>
            </a:endParaRPr>
          </a:p>
          <a:p>
            <a:pPr marL="1143635">
              <a:lnSpc>
                <a:spcPct val="100000"/>
              </a:lnSpc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EMEA</a:t>
            </a:r>
            <a:r>
              <a:rPr sz="1000" b="1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dirty="0">
                <a:solidFill>
                  <a:srgbClr val="231F20"/>
                </a:solidFill>
                <a:latin typeface="HelveticaNeueLT Std"/>
                <a:cs typeface="HelveticaNeueLT Std"/>
              </a:rPr>
              <a:t>// </a:t>
            </a:r>
            <a:r>
              <a:rPr sz="10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+31.23.8900150</a:t>
            </a:r>
            <a:endParaRPr sz="1000">
              <a:latin typeface="HelveticaNeueLT Std"/>
              <a:cs typeface="HelveticaNeueLT Std"/>
            </a:endParaRPr>
          </a:p>
          <a:p>
            <a:pPr marL="1204595">
              <a:lnSpc>
                <a:spcPct val="100000"/>
              </a:lnSpc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APAC</a:t>
            </a:r>
            <a:r>
              <a:rPr sz="1000" b="1" spc="-6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dirty="0">
                <a:solidFill>
                  <a:srgbClr val="231F20"/>
                </a:solidFill>
                <a:latin typeface="HelveticaNeueLT Std"/>
                <a:cs typeface="HelveticaNeueLT Std"/>
              </a:rPr>
              <a:t>//</a:t>
            </a:r>
            <a:r>
              <a:rPr sz="1000" spc="-5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+852.3127.6811</a:t>
            </a:r>
            <a:endParaRPr sz="1000">
              <a:latin typeface="HelveticaNeueLT Std"/>
              <a:cs typeface="HelveticaNeueLT Std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923" y="294943"/>
            <a:ext cx="18078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939598"/>
                </a:solidFill>
                <a:latin typeface="HelveticaNeueLT Std"/>
                <a:cs typeface="HelveticaNeueLT Std"/>
              </a:rPr>
              <a:t>NE150</a:t>
            </a:r>
            <a:r>
              <a:rPr sz="1600" b="1" spc="90" dirty="0">
                <a:solidFill>
                  <a:srgbClr val="939598"/>
                </a:solidFill>
                <a:latin typeface="HelveticaNeueLT Std"/>
                <a:cs typeface="HelveticaNeueLT Std"/>
              </a:rPr>
              <a:t> </a:t>
            </a:r>
            <a:r>
              <a:rPr sz="1600" b="1" spc="-10" dirty="0">
                <a:solidFill>
                  <a:srgbClr val="939598"/>
                </a:solidFill>
                <a:latin typeface="HelveticaNeueLT Std"/>
                <a:cs typeface="HelveticaNeueLT Std"/>
              </a:rPr>
              <a:t>Installation</a:t>
            </a:r>
            <a:endParaRPr sz="1600">
              <a:latin typeface="HelveticaNeueLT Std"/>
              <a:cs typeface="HelveticaNeueLT St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477" y="2516885"/>
            <a:ext cx="228600" cy="228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7667" y="2524098"/>
            <a:ext cx="201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48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7758" y="2522294"/>
            <a:ext cx="1730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Plug the iPad adapter 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(not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supplied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by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InVue)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into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tablet.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350" y="859536"/>
            <a:ext cx="2128837" cy="14287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2765" y="2516885"/>
            <a:ext cx="228600" cy="2286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838678" y="2524098"/>
            <a:ext cx="19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49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58045" y="2522294"/>
            <a:ext cx="1708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Plug the CT3112 connectors 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into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 iPad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adapter.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4637" y="859536"/>
            <a:ext cx="2128837" cy="14287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477" y="5651500"/>
            <a:ext cx="228600" cy="2286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38901" y="5658712"/>
            <a:ext cx="19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52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7758" y="5656908"/>
            <a:ext cx="171323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399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Place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procetive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cap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over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power</a:t>
            </a:r>
            <a:r>
              <a:rPr sz="900" spc="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connector,</a:t>
            </a:r>
            <a:r>
              <a:rPr sz="900" spc="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with</a:t>
            </a:r>
            <a:r>
              <a:rPr sz="900" spc="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adhesives on the back of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endParaRPr sz="900">
              <a:latin typeface="HelveticaNeueLT Std"/>
              <a:cs typeface="HelveticaNeueLT Std"/>
            </a:endParaRPr>
          </a:p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tablet.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Apply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pressure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for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at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least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10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seconds.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350" y="3994162"/>
            <a:ext cx="2128837" cy="142873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3340" y="2516885"/>
            <a:ext cx="228600" cy="22860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442682" y="2524098"/>
            <a:ext cx="190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51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58620" y="2522294"/>
            <a:ext cx="17913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Peel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clear film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from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spc="-50" dirty="0">
                <a:solidFill>
                  <a:srgbClr val="231F20"/>
                </a:solidFill>
                <a:latin typeface="HelveticaNeueLT Std"/>
                <a:cs typeface="HelveticaNeueLT Std"/>
              </a:rPr>
              <a:t>2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 adhesives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on the power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connector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protective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 cap.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15212" y="859536"/>
            <a:ext cx="2128837" cy="142874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2765" y="5651500"/>
            <a:ext cx="228600" cy="22860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2838183" y="5658712"/>
            <a:ext cx="200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53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58045" y="5656908"/>
            <a:ext cx="16433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Place the handle onto the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base.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14637" y="3994162"/>
            <a:ext cx="2128837" cy="142873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3053" y="5651500"/>
            <a:ext cx="228600" cy="228600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5138394" y="5658712"/>
            <a:ext cx="201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54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58333" y="5656908"/>
            <a:ext cx="1736089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Plug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base’s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power cable 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into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 PS566 power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supply.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Ensure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that the tabs on the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connectors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are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fully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engaged.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Plug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power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supply into a power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outlet.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14925" y="4518943"/>
            <a:ext cx="2128837" cy="297274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102225" y="3818888"/>
            <a:ext cx="806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Powering </a:t>
            </a:r>
            <a:r>
              <a:rPr sz="1000" b="1" spc="-35" dirty="0">
                <a:solidFill>
                  <a:srgbClr val="231F20"/>
                </a:solidFill>
                <a:latin typeface="HelveticaNeueLT Std"/>
                <a:cs typeface="HelveticaNeueLT Std"/>
              </a:rPr>
              <a:t>Up</a:t>
            </a:r>
            <a:endParaRPr sz="1000">
              <a:latin typeface="HelveticaNeueLT Std"/>
              <a:cs typeface="HelveticaNeueLT Std"/>
            </a:endParaRPr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3053" y="2516885"/>
            <a:ext cx="228600" cy="22860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5138379" y="2524098"/>
            <a:ext cx="201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50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58333" y="2522294"/>
            <a:ext cx="1694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Optional:</a:t>
            </a:r>
            <a:r>
              <a:rPr sz="900" b="1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 small piece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of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adhesive can be placed on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adapter</a:t>
            </a:r>
            <a:r>
              <a:rPr sz="900" spc="-1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to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keep it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secured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to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back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of the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tablet.</a:t>
            </a:r>
            <a:endParaRPr sz="900">
              <a:latin typeface="HelveticaNeueLT Std"/>
              <a:cs typeface="HelveticaNeueLT Std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114925" y="859536"/>
            <a:ext cx="2129155" cy="1428750"/>
            <a:chOff x="5114925" y="859536"/>
            <a:chExt cx="2129155" cy="1428750"/>
          </a:xfrm>
        </p:grpSpPr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14925" y="859536"/>
              <a:ext cx="2128837" cy="142874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179343" y="872234"/>
              <a:ext cx="0" cy="1401445"/>
            </a:xfrm>
            <a:custGeom>
              <a:avLst/>
              <a:gdLst/>
              <a:ahLst/>
              <a:cxnLst/>
              <a:rect l="l" t="t" r="r" b="b"/>
              <a:pathLst>
                <a:path h="1401445">
                  <a:moveTo>
                    <a:pt x="0" y="0"/>
                  </a:moveTo>
                  <a:lnTo>
                    <a:pt x="0" y="1401064"/>
                  </a:lnTo>
                </a:path>
              </a:pathLst>
            </a:custGeom>
            <a:ln w="25400">
              <a:solidFill>
                <a:srgbClr val="EEB1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3340" y="5651500"/>
            <a:ext cx="228600" cy="228600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7438756" y="5658712"/>
            <a:ext cx="200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55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758620" y="5656908"/>
            <a:ext cx="176783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If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base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is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powered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up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before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HelveticaNeueLT Std"/>
                <a:cs typeface="HelveticaNeueLT Std"/>
              </a:rPr>
              <a:t>a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 handle is docked, the LED on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front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will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be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orange.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15212" y="3994162"/>
            <a:ext cx="2128837" cy="1428737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7251906" y="6922292"/>
            <a:ext cx="2597150" cy="66230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875665">
              <a:lnSpc>
                <a:spcPct val="100000"/>
              </a:lnSpc>
              <a:spcBef>
                <a:spcPts val="65"/>
              </a:spcBef>
            </a:pPr>
            <a:r>
              <a:rPr sz="1000" b="0" spc="1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For</a:t>
            </a:r>
            <a:r>
              <a:rPr sz="1000" b="0" spc="33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1000" b="0" spc="1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technical</a:t>
            </a:r>
            <a:r>
              <a:rPr sz="1000" b="0" spc="345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1000" b="0" spc="1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assistance</a:t>
            </a:r>
            <a:r>
              <a:rPr sz="1000" b="0" spc="345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1000" b="0" spc="3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call</a:t>
            </a:r>
            <a:endParaRPr sz="1000">
              <a:latin typeface="HelveticaNeueLT Std Lt"/>
              <a:cs typeface="HelveticaNeueLT Std L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NA</a:t>
            </a:r>
            <a:r>
              <a:rPr sz="1000" b="1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/</a:t>
            </a:r>
            <a:r>
              <a:rPr sz="1000" b="1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LATAM </a:t>
            </a:r>
            <a:r>
              <a:rPr sz="1000" dirty="0">
                <a:solidFill>
                  <a:srgbClr val="231F20"/>
                </a:solidFill>
                <a:latin typeface="HelveticaNeueLT Std"/>
                <a:cs typeface="HelveticaNeueLT Std"/>
              </a:rPr>
              <a:t>//</a:t>
            </a:r>
            <a:r>
              <a:rPr sz="10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704.752.6513</a:t>
            </a:r>
            <a:r>
              <a:rPr sz="10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500" baseline="2777" dirty="0">
                <a:solidFill>
                  <a:srgbClr val="231F20"/>
                </a:solidFill>
                <a:latin typeface="HelveticaNeueLT Std"/>
                <a:cs typeface="HelveticaNeueLT Std"/>
              </a:rPr>
              <a:t>•</a:t>
            </a:r>
            <a:r>
              <a:rPr sz="1500" spc="-7" baseline="2777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888.55.INVUE</a:t>
            </a:r>
            <a:endParaRPr sz="1000">
              <a:latin typeface="HelveticaNeueLT Std"/>
              <a:cs typeface="HelveticaNeueLT Std"/>
            </a:endParaRPr>
          </a:p>
          <a:p>
            <a:pPr marL="1143635">
              <a:lnSpc>
                <a:spcPct val="100000"/>
              </a:lnSpc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EMEA</a:t>
            </a:r>
            <a:r>
              <a:rPr sz="1000" b="1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dirty="0">
                <a:solidFill>
                  <a:srgbClr val="231F20"/>
                </a:solidFill>
                <a:latin typeface="HelveticaNeueLT Std"/>
                <a:cs typeface="HelveticaNeueLT Std"/>
              </a:rPr>
              <a:t>// </a:t>
            </a:r>
            <a:r>
              <a:rPr sz="10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+31.23.8900150</a:t>
            </a:r>
            <a:endParaRPr sz="1000">
              <a:latin typeface="HelveticaNeueLT Std"/>
              <a:cs typeface="HelveticaNeueLT Std"/>
            </a:endParaRPr>
          </a:p>
          <a:p>
            <a:pPr marL="1204595">
              <a:lnSpc>
                <a:spcPct val="100000"/>
              </a:lnSpc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APAC</a:t>
            </a:r>
            <a:r>
              <a:rPr sz="1000" b="1" spc="-6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dirty="0">
                <a:solidFill>
                  <a:srgbClr val="231F20"/>
                </a:solidFill>
                <a:latin typeface="HelveticaNeueLT Std"/>
                <a:cs typeface="HelveticaNeueLT Std"/>
              </a:rPr>
              <a:t>//</a:t>
            </a:r>
            <a:r>
              <a:rPr sz="1000" spc="-5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+852.3127.6811</a:t>
            </a:r>
            <a:endParaRPr sz="1000">
              <a:latin typeface="HelveticaNeueLT Std"/>
              <a:cs typeface="HelveticaNeueLT Std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923" y="294943"/>
            <a:ext cx="18078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939598"/>
                </a:solidFill>
                <a:latin typeface="HelveticaNeueLT Std"/>
                <a:cs typeface="HelveticaNeueLT Std"/>
              </a:rPr>
              <a:t>NE150</a:t>
            </a:r>
            <a:r>
              <a:rPr sz="1600" b="1" spc="90" dirty="0">
                <a:solidFill>
                  <a:srgbClr val="939598"/>
                </a:solidFill>
                <a:latin typeface="HelveticaNeueLT Std"/>
                <a:cs typeface="HelveticaNeueLT Std"/>
              </a:rPr>
              <a:t> </a:t>
            </a:r>
            <a:r>
              <a:rPr sz="1600" b="1" spc="-10" dirty="0">
                <a:solidFill>
                  <a:srgbClr val="939598"/>
                </a:solidFill>
                <a:latin typeface="HelveticaNeueLT Std"/>
                <a:cs typeface="HelveticaNeueLT Std"/>
              </a:rPr>
              <a:t>Installation</a:t>
            </a:r>
            <a:endParaRPr sz="1600">
              <a:latin typeface="HelveticaNeueLT Std"/>
              <a:cs typeface="HelveticaNeueLT St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2765" y="5651500"/>
            <a:ext cx="228600" cy="228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37825" y="5658712"/>
            <a:ext cx="202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60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58045" y="5656908"/>
            <a:ext cx="17399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45" dirty="0">
                <a:solidFill>
                  <a:srgbClr val="231F20"/>
                </a:solidFill>
                <a:latin typeface="HelveticaNeueLT Std"/>
                <a:cs typeface="HelveticaNeueLT Std"/>
              </a:rPr>
              <a:t>To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disengage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lockdown,</a:t>
            </a:r>
            <a:r>
              <a:rPr sz="900" spc="50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place the magent key into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depression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and turn it 90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degress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counterclockwise.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handle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will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be able to be lifted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again.</a:t>
            </a:r>
            <a:endParaRPr sz="900">
              <a:latin typeface="HelveticaNeueLT Std"/>
              <a:cs typeface="HelveticaNeueLT Std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14637" y="3994162"/>
            <a:ext cx="2129155" cy="1428750"/>
            <a:chOff x="2814637" y="3994162"/>
            <a:chExt cx="2129155" cy="14287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4637" y="3994162"/>
              <a:ext cx="2128837" cy="142873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740372" y="4542586"/>
              <a:ext cx="415290" cy="304165"/>
            </a:xfrm>
            <a:custGeom>
              <a:avLst/>
              <a:gdLst/>
              <a:ahLst/>
              <a:cxnLst/>
              <a:rect l="l" t="t" r="r" b="b"/>
              <a:pathLst>
                <a:path w="415289" h="304164">
                  <a:moveTo>
                    <a:pt x="83134" y="0"/>
                  </a:moveTo>
                  <a:lnTo>
                    <a:pt x="0" y="165150"/>
                  </a:lnTo>
                  <a:lnTo>
                    <a:pt x="170256" y="240639"/>
                  </a:lnTo>
                  <a:lnTo>
                    <a:pt x="149275" y="182714"/>
                  </a:lnTo>
                  <a:lnTo>
                    <a:pt x="211302" y="166982"/>
                  </a:lnTo>
                  <a:lnTo>
                    <a:pt x="264164" y="165888"/>
                  </a:lnTo>
                  <a:lnTo>
                    <a:pt x="308547" y="177251"/>
                  </a:lnTo>
                  <a:lnTo>
                    <a:pt x="345138" y="198888"/>
                  </a:lnTo>
                  <a:lnTo>
                    <a:pt x="374623" y="228616"/>
                  </a:lnTo>
                  <a:lnTo>
                    <a:pt x="397690" y="264254"/>
                  </a:lnTo>
                  <a:lnTo>
                    <a:pt x="415023" y="303618"/>
                  </a:lnTo>
                  <a:lnTo>
                    <a:pt x="369862" y="178879"/>
                  </a:lnTo>
                  <a:lnTo>
                    <a:pt x="350551" y="141252"/>
                  </a:lnTo>
                  <a:lnTo>
                    <a:pt x="322871" y="109668"/>
                  </a:lnTo>
                  <a:lnTo>
                    <a:pt x="288113" y="84573"/>
                  </a:lnTo>
                  <a:lnTo>
                    <a:pt x="247569" y="66411"/>
                  </a:lnTo>
                  <a:lnTo>
                    <a:pt x="202529" y="55628"/>
                  </a:lnTo>
                  <a:lnTo>
                    <a:pt x="154284" y="52667"/>
                  </a:lnTo>
                  <a:lnTo>
                    <a:pt x="104127" y="57975"/>
                  </a:lnTo>
                  <a:lnTo>
                    <a:pt x="83134" y="0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40372" y="4542586"/>
              <a:ext cx="415290" cy="304165"/>
            </a:xfrm>
            <a:custGeom>
              <a:avLst/>
              <a:gdLst/>
              <a:ahLst/>
              <a:cxnLst/>
              <a:rect l="l" t="t" r="r" b="b"/>
              <a:pathLst>
                <a:path w="415289" h="304164">
                  <a:moveTo>
                    <a:pt x="0" y="165150"/>
                  </a:moveTo>
                  <a:lnTo>
                    <a:pt x="170256" y="240639"/>
                  </a:lnTo>
                  <a:lnTo>
                    <a:pt x="149275" y="182714"/>
                  </a:lnTo>
                  <a:lnTo>
                    <a:pt x="211302" y="166982"/>
                  </a:lnTo>
                  <a:lnTo>
                    <a:pt x="264164" y="165888"/>
                  </a:lnTo>
                  <a:lnTo>
                    <a:pt x="308547" y="177251"/>
                  </a:lnTo>
                  <a:lnTo>
                    <a:pt x="345138" y="198888"/>
                  </a:lnTo>
                  <a:lnTo>
                    <a:pt x="374623" y="228616"/>
                  </a:lnTo>
                  <a:lnTo>
                    <a:pt x="397690" y="264254"/>
                  </a:lnTo>
                  <a:lnTo>
                    <a:pt x="415023" y="303618"/>
                  </a:lnTo>
                  <a:lnTo>
                    <a:pt x="369862" y="178879"/>
                  </a:lnTo>
                  <a:lnTo>
                    <a:pt x="350551" y="141252"/>
                  </a:lnTo>
                  <a:lnTo>
                    <a:pt x="322871" y="109668"/>
                  </a:lnTo>
                  <a:lnTo>
                    <a:pt x="288113" y="84573"/>
                  </a:lnTo>
                  <a:lnTo>
                    <a:pt x="247569" y="66411"/>
                  </a:lnTo>
                  <a:lnTo>
                    <a:pt x="202529" y="55628"/>
                  </a:lnTo>
                  <a:lnTo>
                    <a:pt x="154284" y="52667"/>
                  </a:lnTo>
                  <a:lnTo>
                    <a:pt x="104127" y="57975"/>
                  </a:lnTo>
                  <a:lnTo>
                    <a:pt x="83134" y="0"/>
                  </a:lnTo>
                  <a:lnTo>
                    <a:pt x="0" y="165150"/>
                  </a:lnTo>
                  <a:close/>
                </a:path>
              </a:pathLst>
            </a:custGeom>
            <a:ln w="634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3053" y="5651500"/>
            <a:ext cx="228600" cy="2286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141175" y="5658712"/>
            <a:ext cx="192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61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58333" y="5656908"/>
            <a:ext cx="1454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0325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During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customer/associate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interactions, the head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of</a:t>
            </a:r>
            <a:endParaRPr sz="900">
              <a:latin typeface="HelveticaNeueLT Std"/>
              <a:cs typeface="HelveticaNeueLT Std"/>
            </a:endParaRPr>
          </a:p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 handle can be flipped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to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present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transaction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details.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4925" y="3994162"/>
            <a:ext cx="2128837" cy="142873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3340" y="2516845"/>
            <a:ext cx="228600" cy="22860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438605" y="2524057"/>
            <a:ext cx="201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58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58620" y="2522254"/>
            <a:ext cx="1713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0340">
              <a:lnSpc>
                <a:spcPct val="100000"/>
              </a:lnSpc>
              <a:spcBef>
                <a:spcPts val="100"/>
              </a:spcBef>
            </a:pPr>
            <a:r>
              <a:rPr sz="900" spc="-45" dirty="0">
                <a:solidFill>
                  <a:srgbClr val="231F20"/>
                </a:solidFill>
                <a:latin typeface="HelveticaNeueLT Std"/>
                <a:cs typeface="HelveticaNeueLT Std"/>
              </a:rPr>
              <a:t>To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engage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lockdown,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place the magnet key into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endParaRPr sz="900">
              <a:latin typeface="HelveticaNeueLT Std"/>
              <a:cs typeface="HelveticaNeueLT Std"/>
            </a:endParaRPr>
          </a:p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depression</a:t>
            </a:r>
            <a:r>
              <a:rPr sz="900" spc="-1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on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base,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and 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turn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it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90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degrees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clockwise.</a:t>
            </a:r>
            <a:endParaRPr sz="900">
              <a:latin typeface="HelveticaNeueLT Std"/>
              <a:cs typeface="HelveticaNeueLT Std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415212" y="859485"/>
            <a:ext cx="2129155" cy="1428750"/>
            <a:chOff x="7415212" y="859485"/>
            <a:chExt cx="2129155" cy="142875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15212" y="859485"/>
              <a:ext cx="2128837" cy="142875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336804" y="1472712"/>
              <a:ext cx="362585" cy="195580"/>
            </a:xfrm>
            <a:custGeom>
              <a:avLst/>
              <a:gdLst/>
              <a:ahLst/>
              <a:cxnLst/>
              <a:rect l="l" t="t" r="r" b="b"/>
              <a:pathLst>
                <a:path w="362584" h="195580">
                  <a:moveTo>
                    <a:pt x="182779" y="0"/>
                  </a:moveTo>
                  <a:lnTo>
                    <a:pt x="134929" y="2428"/>
                  </a:lnTo>
                  <a:lnTo>
                    <a:pt x="90805" y="20266"/>
                  </a:lnTo>
                  <a:lnTo>
                    <a:pt x="0" y="77213"/>
                  </a:lnTo>
                  <a:lnTo>
                    <a:pt x="35913" y="58493"/>
                  </a:lnTo>
                  <a:lnTo>
                    <a:pt x="74119" y="47269"/>
                  </a:lnTo>
                  <a:lnTo>
                    <a:pt x="113587" y="46288"/>
                  </a:lnTo>
                  <a:lnTo>
                    <a:pt x="153287" y="58300"/>
                  </a:lnTo>
                  <a:lnTo>
                    <a:pt x="192188" y="86052"/>
                  </a:lnTo>
                  <a:lnTo>
                    <a:pt x="229260" y="132293"/>
                  </a:lnTo>
                  <a:lnTo>
                    <a:pt x="187096" y="158747"/>
                  </a:lnTo>
                  <a:lnTo>
                    <a:pt x="332994" y="195285"/>
                  </a:lnTo>
                  <a:lnTo>
                    <a:pt x="362267" y="48854"/>
                  </a:lnTo>
                  <a:lnTo>
                    <a:pt x="320065" y="75333"/>
                  </a:lnTo>
                  <a:lnTo>
                    <a:pt x="278208" y="37435"/>
                  </a:lnTo>
                  <a:lnTo>
                    <a:pt x="231492" y="11996"/>
                  </a:lnTo>
                  <a:lnTo>
                    <a:pt x="182779" y="0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36804" y="1472712"/>
              <a:ext cx="362585" cy="195580"/>
            </a:xfrm>
            <a:custGeom>
              <a:avLst/>
              <a:gdLst/>
              <a:ahLst/>
              <a:cxnLst/>
              <a:rect l="l" t="t" r="r" b="b"/>
              <a:pathLst>
                <a:path w="362584" h="195580">
                  <a:moveTo>
                    <a:pt x="332994" y="195285"/>
                  </a:moveTo>
                  <a:lnTo>
                    <a:pt x="187096" y="158747"/>
                  </a:lnTo>
                  <a:lnTo>
                    <a:pt x="229260" y="132293"/>
                  </a:lnTo>
                  <a:lnTo>
                    <a:pt x="192188" y="86052"/>
                  </a:lnTo>
                  <a:lnTo>
                    <a:pt x="153287" y="58300"/>
                  </a:lnTo>
                  <a:lnTo>
                    <a:pt x="113587" y="46288"/>
                  </a:lnTo>
                  <a:lnTo>
                    <a:pt x="74119" y="47269"/>
                  </a:lnTo>
                  <a:lnTo>
                    <a:pt x="35913" y="58493"/>
                  </a:lnTo>
                  <a:lnTo>
                    <a:pt x="0" y="77213"/>
                  </a:lnTo>
                  <a:lnTo>
                    <a:pt x="90805" y="20266"/>
                  </a:lnTo>
                  <a:lnTo>
                    <a:pt x="134929" y="2428"/>
                  </a:lnTo>
                  <a:lnTo>
                    <a:pt x="182779" y="0"/>
                  </a:lnTo>
                  <a:lnTo>
                    <a:pt x="231492" y="11996"/>
                  </a:lnTo>
                  <a:lnTo>
                    <a:pt x="278208" y="37435"/>
                  </a:lnTo>
                  <a:lnTo>
                    <a:pt x="320065" y="75333"/>
                  </a:lnTo>
                  <a:lnTo>
                    <a:pt x="362267" y="48854"/>
                  </a:lnTo>
                  <a:lnTo>
                    <a:pt x="332994" y="195285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477" y="5651500"/>
            <a:ext cx="228600" cy="22860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538223" y="5658712"/>
            <a:ext cx="200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59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7758" y="5656908"/>
            <a:ext cx="159893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When the lockdown function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is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engaged the handle cannot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be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lifted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from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base.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4350" y="3994162"/>
            <a:ext cx="2128837" cy="1428737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8737958" y="6722921"/>
            <a:ext cx="8191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31F20"/>
                </a:solidFill>
                <a:latin typeface="HelveticaNeueLT Std"/>
                <a:cs typeface="HelveticaNeueLT Std"/>
              </a:rPr>
              <a:t>SD0925 Rev0 </a:t>
            </a:r>
            <a:r>
              <a:rPr sz="6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07/03/23</a:t>
            </a:r>
            <a:endParaRPr sz="600">
              <a:latin typeface="HelveticaNeueLT Std"/>
              <a:cs typeface="HelveticaNeueLT Std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3053" y="2516845"/>
            <a:ext cx="228600" cy="228600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140718" y="2524057"/>
            <a:ext cx="193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57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58333" y="2522254"/>
            <a:ext cx="1793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Out of the box, the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lockdown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function is not engaged and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handle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can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be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freely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lifted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from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base.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14925" y="859485"/>
            <a:ext cx="2128837" cy="1428750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5102225" y="682497"/>
            <a:ext cx="17094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Lockdown &amp; General </a:t>
            </a:r>
            <a:r>
              <a:rPr sz="1000" b="1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Usage</a:t>
            </a:r>
            <a:endParaRPr sz="1000">
              <a:latin typeface="HelveticaNeueLT Std"/>
              <a:cs typeface="HelveticaNeueLT Std"/>
            </a:endParaRPr>
          </a:p>
        </p:txBody>
      </p:sp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477" y="2516845"/>
            <a:ext cx="228600" cy="228600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537804" y="2524057"/>
            <a:ext cx="201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HelveticaNeueLT Std"/>
                <a:cs typeface="HelveticaNeueLT Std"/>
              </a:rPr>
              <a:t>56</a:t>
            </a:r>
            <a:endParaRPr sz="1200">
              <a:latin typeface="HelveticaNeueLT Std"/>
              <a:cs typeface="HelveticaNeueLT St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7758" y="2522254"/>
            <a:ext cx="1772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Once a handle is placed on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base,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 LED will turn green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to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indicate that the tablet is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recieving power.</a:t>
            </a:r>
            <a:endParaRPr sz="900">
              <a:latin typeface="HelveticaNeueLT Std"/>
              <a:cs typeface="HelveticaNeueLT Std"/>
            </a:endParaRPr>
          </a:p>
        </p:txBody>
      </p:sp>
      <p:pic>
        <p:nvPicPr>
          <p:cNvPr id="34" name="object 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4350" y="859485"/>
            <a:ext cx="2128837" cy="1428750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2801937" y="1361006"/>
            <a:ext cx="214058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435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Note: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If installing on a Zebra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ET51/55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using handle CT1506, the base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LED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indicator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will turn green when the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handle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is docked on the base even if a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tablet</a:t>
            </a:r>
            <a:endParaRPr sz="900">
              <a:latin typeface="HelveticaNeueLT Std"/>
              <a:cs typeface="HelveticaNeueLT Std"/>
            </a:endParaRPr>
          </a:p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is not connected to the handle. This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is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due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to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Zebra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tablet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charging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HelveticaNeueLT Std"/>
                <a:cs typeface="HelveticaNeueLT Std"/>
              </a:rPr>
              <a:t>pre-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requisites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and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not a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system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issue.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Be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sure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protective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cap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for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tablet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power connector that is included with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Zebra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handle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is properly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installed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on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the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tablet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to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prevent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power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connector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from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accidentally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becoming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dislodged.</a:t>
            </a:r>
            <a:endParaRPr sz="900">
              <a:latin typeface="HelveticaNeueLT Std"/>
              <a:cs typeface="HelveticaNeueLT Std"/>
            </a:endParaRPr>
          </a:p>
          <a:p>
            <a:pPr marL="12700" marR="7366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Check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tablet’s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charging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indicator </a:t>
            </a:r>
            <a:r>
              <a:rPr sz="9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to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confirm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tablet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is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charging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NeueLT Std"/>
                <a:cs typeface="HelveticaNeueLT Std"/>
              </a:rPr>
              <a:t>when</a:t>
            </a:r>
            <a:r>
              <a:rPr sz="9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docked.</a:t>
            </a:r>
            <a:endParaRPr sz="900">
              <a:latin typeface="HelveticaNeueLT Std"/>
              <a:cs typeface="HelveticaNeueLT St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51906" y="6922292"/>
            <a:ext cx="2597150" cy="66230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875665">
              <a:lnSpc>
                <a:spcPct val="100000"/>
              </a:lnSpc>
              <a:spcBef>
                <a:spcPts val="65"/>
              </a:spcBef>
            </a:pPr>
            <a:r>
              <a:rPr sz="1000" b="0" spc="1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For</a:t>
            </a:r>
            <a:r>
              <a:rPr sz="1000" b="0" spc="33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1000" b="0" spc="1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technical</a:t>
            </a:r>
            <a:r>
              <a:rPr sz="1000" b="0" spc="345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1000" b="0" spc="1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assistance</a:t>
            </a:r>
            <a:r>
              <a:rPr sz="1000" b="0" spc="345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1000" b="0" spc="3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call</a:t>
            </a:r>
            <a:endParaRPr sz="1000">
              <a:latin typeface="HelveticaNeueLT Std Lt"/>
              <a:cs typeface="HelveticaNeueLT Std L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NA</a:t>
            </a:r>
            <a:r>
              <a:rPr sz="1000" b="1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/</a:t>
            </a:r>
            <a:r>
              <a:rPr sz="1000" b="1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LATAM </a:t>
            </a:r>
            <a:r>
              <a:rPr sz="1000" dirty="0">
                <a:solidFill>
                  <a:srgbClr val="231F20"/>
                </a:solidFill>
                <a:latin typeface="HelveticaNeueLT Std"/>
                <a:cs typeface="HelveticaNeueLT Std"/>
              </a:rPr>
              <a:t>//</a:t>
            </a:r>
            <a:r>
              <a:rPr sz="1000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704.752.6513</a:t>
            </a:r>
            <a:r>
              <a:rPr sz="10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500" baseline="2777" dirty="0">
                <a:solidFill>
                  <a:srgbClr val="231F20"/>
                </a:solidFill>
                <a:latin typeface="HelveticaNeueLT Std"/>
                <a:cs typeface="HelveticaNeueLT Std"/>
              </a:rPr>
              <a:t>•</a:t>
            </a:r>
            <a:r>
              <a:rPr sz="1500" spc="-7" baseline="2777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888.55.INVUE</a:t>
            </a:r>
            <a:endParaRPr sz="1000">
              <a:latin typeface="HelveticaNeueLT Std"/>
              <a:cs typeface="HelveticaNeueLT Std"/>
            </a:endParaRPr>
          </a:p>
          <a:p>
            <a:pPr marL="1143635">
              <a:lnSpc>
                <a:spcPct val="100000"/>
              </a:lnSpc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EMEA</a:t>
            </a:r>
            <a:r>
              <a:rPr sz="1000" b="1" spc="-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dirty="0">
                <a:solidFill>
                  <a:srgbClr val="231F20"/>
                </a:solidFill>
                <a:latin typeface="HelveticaNeueLT Std"/>
                <a:cs typeface="HelveticaNeueLT Std"/>
              </a:rPr>
              <a:t>// </a:t>
            </a:r>
            <a:r>
              <a:rPr sz="1000" spc="-10" dirty="0">
                <a:solidFill>
                  <a:srgbClr val="231F20"/>
                </a:solidFill>
                <a:latin typeface="HelveticaNeueLT Std"/>
                <a:cs typeface="HelveticaNeueLT Std"/>
              </a:rPr>
              <a:t>+31.23.8900150</a:t>
            </a:r>
            <a:endParaRPr sz="1000">
              <a:latin typeface="HelveticaNeueLT Std"/>
              <a:cs typeface="HelveticaNeueLT Std"/>
            </a:endParaRPr>
          </a:p>
          <a:p>
            <a:pPr marL="1204595">
              <a:lnSpc>
                <a:spcPct val="100000"/>
              </a:lnSpc>
            </a:pPr>
            <a:r>
              <a:rPr sz="1000" b="1" dirty="0">
                <a:solidFill>
                  <a:srgbClr val="231F20"/>
                </a:solidFill>
                <a:latin typeface="HelveticaNeueLT Std"/>
                <a:cs typeface="HelveticaNeueLT Std"/>
              </a:rPr>
              <a:t>APAC</a:t>
            </a:r>
            <a:r>
              <a:rPr sz="1000" b="1" spc="-6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dirty="0">
                <a:solidFill>
                  <a:srgbClr val="231F20"/>
                </a:solidFill>
                <a:latin typeface="HelveticaNeueLT Std"/>
                <a:cs typeface="HelveticaNeueLT Std"/>
              </a:rPr>
              <a:t>//</a:t>
            </a:r>
            <a:r>
              <a:rPr sz="1000" spc="-5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HelveticaNeueLT Std"/>
                <a:cs typeface="HelveticaNeueLT Std"/>
              </a:rPr>
              <a:t>+852.3127.6811</a:t>
            </a:r>
            <a:endParaRPr sz="1000">
              <a:latin typeface="HelveticaNeueLT Std"/>
              <a:cs typeface="HelveticaNeueLT Std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1536</Words>
  <Application>Microsoft Macintosh PowerPoint</Application>
  <PresentationFormat>Custom</PresentationFormat>
  <Paragraphs>203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HelveticaNeueLT Std</vt:lpstr>
      <vt:lpstr>HelveticaNeueLT Std Lt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contacto@idautomation.com.mx</cp:lastModifiedBy>
  <cp:revision>1</cp:revision>
  <dcterms:created xsi:type="dcterms:W3CDTF">2023-08-22T17:10:07Z</dcterms:created>
  <dcterms:modified xsi:type="dcterms:W3CDTF">2023-09-30T12:51:37Z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2023-08-10T00:00:00Z</vt:filetime>
  </property>
  <property fmtid="{D5CDD505-2E9C-101B-9397-08002B2CF9AE}" pid="3" name="Creator">
    <vt:lpwstr>Adobe InDesign 18.5 (Windows)</vt:lpwstr>
  </property>
  <property fmtid="{D5CDD505-2E9C-101B-9397-08002B2CF9AE}" pid="4" name="LastSaved">
    <vt:filetime>2023-08-22T00:00:00Z</vt:filetime>
  </property>
  <property fmtid="{D5CDD505-2E9C-101B-9397-08002B2CF9AE}" pid="5" name="Producer">
    <vt:lpwstr>Adobe PDF Library 17.0</vt:lpwstr>
  </property>
</Properties>
</file>